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49.xml" ContentType="application/vnd.openxmlformats-officedocument.presentationml.slide+xml"/>
  <Override PartName="/ppt/notesSlides/notesSlide30.xml" ContentType="application/vnd.openxmlformats-officedocument.presentationml.notesSlide+xml"/>
  <Default Extension="bin" ContentType="application/vnd.openxmlformats-officedocument.presentationml.printerSettings"/>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notesSlides/notesSlide35.xml" ContentType="application/vnd.openxmlformats-officedocument.presentationml.notes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handoutMasters/handoutMaster1.xml" ContentType="application/vnd.openxmlformats-officedocument.presentationml.handoutMaster+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Default Extension="vml" ContentType="application/vnd.openxmlformats-officedocument.vmlDrawing"/>
  <Override PartName="/ppt/slides/slide12.xml" ContentType="application/vnd.openxmlformats-officedocument.presentationml.slide+xml"/>
  <Override PartName="/ppt/slides/slide8.xml" ContentType="application/vnd.openxmlformats-officedocument.presentationml.slide+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Default Extension="pict" ContentType="image/pict"/>
  <Override PartName="/ppt/notesSlides/notesSlide21.xml" ContentType="application/vnd.openxmlformats-officedocument.presentationml.notes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notesSlides/notesSlide40.xml" ContentType="application/vnd.openxmlformats-officedocument.presentationml.notesSlide+xml"/>
  <Override PartName="/ppt/embeddings/Microsoft_Equation1.bin" ContentType="application/vnd.openxmlformats-officedocument.oleObject"/>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53"/>
  </p:notesMasterIdLst>
  <p:handoutMasterIdLst>
    <p:handoutMasterId r:id="rId54"/>
  </p:handoutMasterIdLst>
  <p:sldIdLst>
    <p:sldId id="256" r:id="rId2"/>
    <p:sldId id="268" r:id="rId3"/>
    <p:sldId id="267" r:id="rId4"/>
    <p:sldId id="272" r:id="rId5"/>
    <p:sldId id="307" r:id="rId6"/>
    <p:sldId id="274" r:id="rId7"/>
    <p:sldId id="282" r:id="rId8"/>
    <p:sldId id="257" r:id="rId9"/>
    <p:sldId id="275" r:id="rId10"/>
    <p:sldId id="258" r:id="rId11"/>
    <p:sldId id="279" r:id="rId12"/>
    <p:sldId id="308" r:id="rId13"/>
    <p:sldId id="261" r:id="rId14"/>
    <p:sldId id="286" r:id="rId15"/>
    <p:sldId id="278" r:id="rId16"/>
    <p:sldId id="304" r:id="rId17"/>
    <p:sldId id="264" r:id="rId18"/>
    <p:sldId id="276" r:id="rId19"/>
    <p:sldId id="260" r:id="rId20"/>
    <p:sldId id="309" r:id="rId21"/>
    <p:sldId id="265" r:id="rId22"/>
    <p:sldId id="280" r:id="rId23"/>
    <p:sldId id="288" r:id="rId24"/>
    <p:sldId id="289" r:id="rId25"/>
    <p:sldId id="287" r:id="rId26"/>
    <p:sldId id="290" r:id="rId27"/>
    <p:sldId id="291" r:id="rId28"/>
    <p:sldId id="292" r:id="rId29"/>
    <p:sldId id="293" r:id="rId30"/>
    <p:sldId id="294" r:id="rId31"/>
    <p:sldId id="310" r:id="rId32"/>
    <p:sldId id="300" r:id="rId33"/>
    <p:sldId id="299" r:id="rId34"/>
    <p:sldId id="303" r:id="rId35"/>
    <p:sldId id="311" r:id="rId36"/>
    <p:sldId id="314" r:id="rId37"/>
    <p:sldId id="315" r:id="rId38"/>
    <p:sldId id="316" r:id="rId39"/>
    <p:sldId id="283" r:id="rId40"/>
    <p:sldId id="318" r:id="rId41"/>
    <p:sldId id="281" r:id="rId42"/>
    <p:sldId id="302" r:id="rId43"/>
    <p:sldId id="284" r:id="rId44"/>
    <p:sldId id="317" r:id="rId45"/>
    <p:sldId id="270" r:id="rId46"/>
    <p:sldId id="271" r:id="rId47"/>
    <p:sldId id="266" r:id="rId48"/>
    <p:sldId id="277" r:id="rId49"/>
    <p:sldId id="269" r:id="rId50"/>
    <p:sldId id="273" r:id="rId51"/>
    <p:sldId id="306"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6653" autoAdjust="0"/>
    <p:restoredTop sz="81159" autoAdjust="0"/>
  </p:normalViewPr>
  <p:slideViewPr>
    <p:cSldViewPr snapToGrid="0" snapToObjects="1">
      <p:cViewPr varScale="1">
        <p:scale>
          <a:sx n="68" d="100"/>
          <a:sy n="68" d="100"/>
        </p:scale>
        <p:origin x="-2512"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2B811E-F71E-684C-BA98-F0AD0FDC1B57}" type="datetimeFigureOut">
              <a:rPr lang="en-US" smtClean="0"/>
              <a:t>12/12/16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ED26DC-2900-4A46-B575-F35B805331F2}" type="slidenum">
              <a:rPr lang="en-US" smtClean="0"/>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61F118-FFE7-E045-8164-BA50C3D9CE29}" type="datetimeFigureOut">
              <a:rPr lang="en-US" smtClean="0"/>
              <a:pPr/>
              <a:t>12/6/16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82D02F-5813-A842-965D-03CB9C6C36CB}"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a:t>
            </a:r>
            <a:r>
              <a:rPr lang="en-US" baseline="0" dirty="0" smtClean="0"/>
              <a:t> everyone, thank you so much for agreeing to join my thesis committee and for being </a:t>
            </a:r>
            <a:r>
              <a:rPr lang="en-US" baseline="0" dirty="0" smtClean="0"/>
              <a:t>here to </a:t>
            </a:r>
            <a:r>
              <a:rPr lang="en-US" baseline="0" dirty="0" smtClean="0"/>
              <a:t>give your input</a:t>
            </a:r>
            <a:r>
              <a:rPr lang="en-US" baseline="0" dirty="0" smtClean="0"/>
              <a:t> on my project. </a:t>
            </a:r>
            <a:r>
              <a:rPr lang="en-US" baseline="0" dirty="0" smtClean="0"/>
              <a:t>Today I’ll be presenting on calculating the risks associated with radiation exposure</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dose</a:t>
            </a:r>
            <a:r>
              <a:rPr lang="en-US" baseline="0" dirty="0" smtClean="0"/>
              <a:t> and dose rate effectiveness factor – DDREF – quantifies that fold change in risk between acute and protracted radiation exposures. So if the DDREF is 2 – that means that acute exposures are twice as dangerous as protracted exposures.</a:t>
            </a:r>
            <a:endParaRPr lang="en-US" dirty="0" smtClean="0"/>
          </a:p>
          <a:p>
            <a:endParaRPr lang="en-US" dirty="0" smtClean="0"/>
          </a:p>
          <a:p>
            <a:r>
              <a:rPr lang="en-US" dirty="0" smtClean="0"/>
              <a:t>To calculate overall risk, most often a linear-quadratic formula is used.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linear-quadratic model is based on chromosomal aberration rates – the linear non-threshold model of cancer induction. These</a:t>
            </a:r>
            <a:r>
              <a:rPr lang="en-US" baseline="0" dirty="0" smtClean="0"/>
              <a:t> </a:t>
            </a:r>
            <a:r>
              <a:rPr lang="en-US" baseline="0" dirty="0" err="1" smtClean="0"/>
              <a:t>dicenrics</a:t>
            </a:r>
            <a:r>
              <a:rPr lang="en-US" baseline="0" dirty="0" smtClean="0"/>
              <a:t> occur after two separate breaks in the DNA. For lower doses, both breaks are most likely from the same electron, so the break frequency is proportional to dose. At higher doses, it’s most likely that the separate breaks are from separate electrons, making the break rate proportional to dose squared. The issue with using this reasoning for DDREF calculations is that </a:t>
            </a:r>
            <a:r>
              <a:rPr lang="en-US" baseline="0" dirty="0" err="1" smtClean="0"/>
              <a:t>dicentrics</a:t>
            </a:r>
            <a:r>
              <a:rPr lang="en-US" baseline="0" dirty="0" smtClean="0"/>
              <a:t> result in cell death, and </a:t>
            </a:r>
            <a:r>
              <a:rPr lang="en-US" baseline="0" dirty="0" err="1" smtClean="0"/>
              <a:t>dicentrics</a:t>
            </a:r>
            <a:r>
              <a:rPr lang="en-US" baseline="0" dirty="0" smtClean="0"/>
              <a:t> do not correlate with translocations or cancer. There are a lot of people in the field arguing against the linear quadratic model, and we have some information on this from our lab that I’ll touch on in a few slides.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FIGURE 2.20 The frequency of chromosomal aberrations (</a:t>
            </a:r>
            <a:r>
              <a:rPr lang="en-US" sz="1200" dirty="0" err="1" smtClean="0"/>
              <a:t>dicentrics</a:t>
            </a:r>
            <a:r>
              <a:rPr lang="en-US" sz="1200" dirty="0" smtClean="0"/>
              <a:t> and rings) is a </a:t>
            </a:r>
            <a:r>
              <a:rPr lang="en-US" sz="1200" dirty="0" err="1" smtClean="0"/>
              <a:t>Iinearquadratic</a:t>
            </a:r>
            <a:r>
              <a:rPr lang="en-US" sz="1200" dirty="0" smtClean="0"/>
              <a:t> function of dose because the aberrations are the consequence of the interaction of two separate breaks. At low doses, both breaks may be caused by the same electron; the probability of an exchange aberration is proportional to dose (D). At higher doses, the two breaks are more likely to be caused by separate electrons. The Q probability of an exchange aberration is proportional to the square of the dose (D</a:t>
            </a:r>
            <a:r>
              <a:rPr lang="en-US" sz="1200" baseline="30000" dirty="0" smtClean="0"/>
              <a:t>2</a:t>
            </a:r>
            <a:r>
              <a:rPr lang="en-US" sz="1200" dirty="0" smtClean="0"/>
              <a:t>).</a:t>
            </a:r>
          </a:p>
          <a:p>
            <a:r>
              <a:rPr lang="en-US" dirty="0" smtClean="0"/>
              <a:t>Mike Cornforth</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Mathematically,</a:t>
            </a:r>
            <a:r>
              <a:rPr lang="en-US" baseline="0" dirty="0" smtClean="0"/>
              <a:t> the DDREF is the ratio of slopes for the high doses/low doses.</a:t>
            </a:r>
          </a:p>
          <a:p>
            <a:r>
              <a:rPr lang="en-US" baseline="0" dirty="0" smtClean="0"/>
              <a:t>One is representing the true dose response, the linear </a:t>
            </a:r>
            <a:r>
              <a:rPr lang="en-US" baseline="0" dirty="0" err="1" smtClean="0"/>
              <a:t>quadtratic</a:t>
            </a:r>
            <a:r>
              <a:rPr lang="en-US" baseline="0" dirty="0" smtClean="0"/>
              <a:t> with some inward curvature and leveling off at higher doses</a:t>
            </a:r>
          </a:p>
          <a:p>
            <a:r>
              <a:rPr lang="en-US" baseline="0" dirty="0" smtClean="0"/>
              <a:t>2. A linear approximation at some high dose</a:t>
            </a:r>
          </a:p>
          <a:p>
            <a:r>
              <a:rPr lang="en-US" baseline="0" dirty="0" smtClean="0"/>
              <a:t>3. A linear approximation for the lose dose</a:t>
            </a:r>
          </a:p>
          <a:p>
            <a:r>
              <a:rPr lang="en-US" baseline="0" dirty="0" smtClean="0"/>
              <a:t>4. DDREF is the ratio of the high dose slope/low dose </a:t>
            </a:r>
            <a:r>
              <a:rPr lang="en-US" baseline="0" dirty="0" smtClean="0"/>
              <a:t>slope</a:t>
            </a:r>
          </a:p>
          <a:p>
            <a:endParaRPr lang="en-US" baseline="0" dirty="0" smtClean="0"/>
          </a:p>
          <a:p>
            <a:r>
              <a:rPr lang="en-US" baseline="0" dirty="0" smtClean="0">
                <a:solidFill>
                  <a:srgbClr val="FF0000"/>
                </a:solidFill>
              </a:rPr>
              <a:t>Which dose is used?????</a:t>
            </a:r>
            <a:endParaRPr lang="en-US" baseline="0" dirty="0" smtClean="0">
              <a:solidFill>
                <a:srgbClr val="FF0000"/>
              </a:solidFill>
            </a:endParaRPr>
          </a:p>
        </p:txBody>
      </p:sp>
      <p:sp>
        <p:nvSpPr>
          <p:cNvPr id="4" name="Slide Number Placeholder 3"/>
          <p:cNvSpPr>
            <a:spLocks noGrp="1"/>
          </p:cNvSpPr>
          <p:nvPr>
            <p:ph type="sldNum" sz="quarter" idx="10"/>
          </p:nvPr>
        </p:nvSpPr>
        <p:spPr/>
        <p:txBody>
          <a:bodyPr/>
          <a:lstStyle/>
          <a:p>
            <a:fld id="{2282D02F-5813-A842-965D-03CB9C6C36CB}"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there</a:t>
            </a:r>
            <a:r>
              <a:rPr lang="en-US" baseline="0" dirty="0" smtClean="0"/>
              <a:t> has been a lot of research done on DDREF estimates and this is a sample of some of the main findings. The United Nations Scientific Committee on the Effects of Atomic Radiation estimated a large range of 1.2-2.85 in 2006 and their most recent report concluded that they could not properly estimate. NCRP gives a range of estimates from 2-10. SSK German </a:t>
            </a:r>
            <a:r>
              <a:rPr lang="en-US" baseline="0" dirty="0" err="1" smtClean="0"/>
              <a:t>commision</a:t>
            </a:r>
            <a:r>
              <a:rPr lang="en-US" baseline="0" dirty="0" smtClean="0"/>
              <a:t> on Radiological Protection wants to abolish DDREF claiming it’s </a:t>
            </a:r>
            <a:r>
              <a:rPr lang="en-US" baseline="0" dirty="0" err="1" smtClean="0"/>
              <a:t>unneccessary</a:t>
            </a:r>
            <a:r>
              <a:rPr lang="en-US" baseline="0" dirty="0" smtClean="0"/>
              <a:t>, the value is one, there is no difference between risk in acute and protracted exposure. </a:t>
            </a:r>
            <a:r>
              <a:rPr lang="en-US" dirty="0" smtClean="0"/>
              <a:t>Biological Effects of Ionizing Radiation</a:t>
            </a:r>
            <a:r>
              <a:rPr lang="en-US" baseline="0" dirty="0" smtClean="0"/>
              <a:t> – BEIR VII was the 7</a:t>
            </a:r>
            <a:r>
              <a:rPr lang="en-US" baseline="30000" dirty="0" smtClean="0"/>
              <a:t>th</a:t>
            </a:r>
            <a:r>
              <a:rPr lang="en-US" baseline="0" dirty="0" smtClean="0"/>
              <a:t> report in a </a:t>
            </a:r>
            <a:r>
              <a:rPr lang="en-US" baseline="0" dirty="0" err="1" smtClean="0"/>
              <a:t>seris</a:t>
            </a:r>
            <a:r>
              <a:rPr lang="en-US" baseline="0" dirty="0" smtClean="0"/>
              <a:t> from the National Research Council and our goal standard. They estimated a DDREF of 1.5 using atomic bomb survivor data and animal data</a:t>
            </a:r>
            <a:endParaRPr lang="en-US" dirty="0" smtClean="0"/>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Greatest impact on policy – 2006, last one was</a:t>
            </a:r>
            <a:r>
              <a:rPr lang="en-US" baseline="0" dirty="0" smtClean="0"/>
              <a:t> in 1990</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a:t>
            </a:r>
            <a:r>
              <a:rPr lang="en-US" dirty="0" smtClean="0"/>
              <a:t>little more on BEIR VII – they concluded a 3-12% increase in lethal cancer cases per </a:t>
            </a:r>
            <a:r>
              <a:rPr lang="en-US" dirty="0" err="1" smtClean="0"/>
              <a:t>sievert</a:t>
            </a:r>
            <a:r>
              <a:rPr lang="en-US" dirty="0" smtClean="0"/>
              <a:t> of low dose rate or protracted ionizing</a:t>
            </a:r>
            <a:r>
              <a:rPr lang="en-US" baseline="0" dirty="0" smtClean="0"/>
              <a:t> radiation. Their analysis was crude, and it is difficult to reproduce because not all of the data is publicly </a:t>
            </a:r>
            <a:r>
              <a:rPr lang="en-US" baseline="0" dirty="0" err="1" smtClean="0"/>
              <a:t>accessable</a:t>
            </a:r>
            <a:r>
              <a:rPr lang="en-US" baseline="0" dirty="0" smtClean="0"/>
              <a:t> and the scientists that </a:t>
            </a:r>
            <a:r>
              <a:rPr lang="en-US" baseline="0" dirty="0" err="1" smtClean="0"/>
              <a:t>perfomred</a:t>
            </a:r>
            <a:r>
              <a:rPr lang="en-US" baseline="0" dirty="0" smtClean="0"/>
              <a:t> these studies are no long around for follow up questions. </a:t>
            </a:r>
            <a:r>
              <a:rPr lang="en-US" dirty="0" smtClean="0"/>
              <a:t>The large range of confidence from the BEIR</a:t>
            </a:r>
            <a:r>
              <a:rPr lang="en-US" baseline="0" dirty="0" smtClean="0"/>
              <a:t> VII</a:t>
            </a:r>
            <a:r>
              <a:rPr lang="en-US" dirty="0" smtClean="0"/>
              <a:t> and the additional mixed reports from other research institutions concluding that the risk is either higher or lower than BEIR</a:t>
            </a:r>
            <a:r>
              <a:rPr lang="en-US" baseline="0" dirty="0" smtClean="0"/>
              <a:t> </a:t>
            </a:r>
            <a:r>
              <a:rPr lang="en-US" baseline="0" dirty="0" err="1" smtClean="0"/>
              <a:t>VII’s</a:t>
            </a:r>
            <a:r>
              <a:rPr lang="en-US" dirty="0" smtClean="0"/>
              <a:t> estimate clearly demonstrates the need for further studies.</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old is BEIR VII, relevance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Talk</a:t>
            </a:r>
            <a:r>
              <a:rPr lang="en-US" baseline="0" dirty="0" smtClean="0"/>
              <a:t> more about the a</a:t>
            </a:r>
            <a:endParaRPr lang="en-US" dirty="0" smtClean="0"/>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a:t>
            </a:r>
            <a:r>
              <a:rPr lang="en-US" baseline="0" dirty="0" err="1" smtClean="0"/>
              <a:t>phd</a:t>
            </a:r>
            <a:r>
              <a:rPr lang="en-US" baseline="0" dirty="0" smtClean="0"/>
              <a:t> student in the lab about to graduate, Ben Haley, began working to improve the BEIR VII estimate by including more data, and using a better statistical approach. Ben used data from the Janus Tissue Archive and European Radiobiology Archive. The Janus Tissue Archive includes 11 studies exploring the effects of neutron and gamma irradiation on 49,000 animals. Exposures were acute, fractionated, and protracted, and doses varied low to high.</a:t>
            </a:r>
          </a:p>
          <a:p>
            <a:endParaRPr lang="en-US" baseline="0" dirty="0" smtClean="0"/>
          </a:p>
          <a:p>
            <a:r>
              <a:rPr lang="en-US" baseline="0" dirty="0" smtClean="0"/>
              <a:t>Gamma ray doses 90-5,111cGy Cobalt 60 </a:t>
            </a:r>
            <a:r>
              <a:rPr lang="en-US" baseline="0" dirty="0" err="1" smtClean="0"/>
              <a:t>multiscource</a:t>
            </a:r>
            <a:r>
              <a:rPr lang="en-US" baseline="0" dirty="0" smtClean="0"/>
              <a:t> irradiator </a:t>
            </a:r>
          </a:p>
          <a:p>
            <a:r>
              <a:rPr lang="en-US" baseline="0" dirty="0" smtClean="0"/>
              <a:t>Neutrons 1-470 </a:t>
            </a:r>
            <a:r>
              <a:rPr lang="en-US" baseline="0" dirty="0" err="1" smtClean="0"/>
              <a:t>cGy</a:t>
            </a:r>
            <a:r>
              <a:rPr lang="en-US" baseline="0" dirty="0" smtClean="0"/>
              <a:t>  .85 </a:t>
            </a:r>
            <a:r>
              <a:rPr lang="en-US" baseline="0" dirty="0" err="1" smtClean="0"/>
              <a:t>MeV</a:t>
            </a:r>
            <a:r>
              <a:rPr lang="en-US" baseline="0" dirty="0" smtClean="0"/>
              <a:t> Janus reactor</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National Radiobiology</a:t>
            </a:r>
            <a:r>
              <a:rPr lang="en-US" baseline="0" dirty="0" smtClean="0"/>
              <a:t> Archives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Japanese Radiobiology Archives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Studies between 1960-1998</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ERA</a:t>
            </a:r>
            <a:r>
              <a:rPr lang="en-US" baseline="0" dirty="0" smtClean="0"/>
              <a:t> look into it – make sure animals died naturally</a:t>
            </a:r>
            <a:endParaRPr lang="en-US" dirty="0" smtClean="0"/>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begin,</a:t>
            </a:r>
            <a:r>
              <a:rPr lang="en-US" baseline="0" dirty="0" smtClean="0"/>
              <a:t> Ben reproduced several key figures to prove that he was using the same modeling approach. This first figure shows 1/mean age on the y-axis (all of Ben’s work were lifespan studies) and dose in Gray on the x-axis. The black lines are acute exposures, the red lines are protracted exposures. When he added the extra animal data from Janus and ERA, he found that the DDREF was equal to infinity, meaning there is no risk from protracted exposures. We do not believe this is true, which led us to believe that the BEIR VII model was inaccurate. One way Ben tested this was looking at the 4 sets of Janus data where there was available data with matched acute AND protracted exposures. He compared a model that included both sets of data, to a model that only included acute data and used the linear quadratic model to extrapolate </a:t>
            </a:r>
            <a:r>
              <a:rPr lang="en-US" baseline="0" dirty="0" err="1" smtClean="0"/>
              <a:t>proctracted</a:t>
            </a:r>
            <a:r>
              <a:rPr lang="en-US" baseline="0" dirty="0" smtClean="0"/>
              <a:t> exposures. Doing this shows that the BIER VII model, the dotted lines, underestimates DDREF consistently. That means we are overprotecting, wasting billions of dollars on radioactive waste disposal</a:t>
            </a:r>
            <a:r>
              <a:rPr lang="en-US" baseline="0" dirty="0" smtClean="0"/>
              <a:t>.</a:t>
            </a:r>
          </a:p>
          <a:p>
            <a:endParaRPr lang="en-US" baseline="0" dirty="0" smtClean="0"/>
          </a:p>
          <a:p>
            <a:r>
              <a:rPr lang="en-US" baseline="0" dirty="0" smtClean="0"/>
              <a:t>BEIR VII approach – DDREF of .9 to 3.0</a:t>
            </a:r>
          </a:p>
          <a:p>
            <a:r>
              <a:rPr lang="en-US" baseline="0" dirty="0" smtClean="0"/>
              <a:t>Ben’s approach  with acute and protracted – DDREF 4.8 to infinity</a:t>
            </a:r>
            <a:endParaRPr lang="en-US" dirty="0" smtClean="0"/>
          </a:p>
        </p:txBody>
      </p:sp>
      <p:sp>
        <p:nvSpPr>
          <p:cNvPr id="4" name="Slide Number Placeholder 3"/>
          <p:cNvSpPr>
            <a:spLocks noGrp="1"/>
          </p:cNvSpPr>
          <p:nvPr>
            <p:ph type="sldNum" sz="quarter" idx="10"/>
          </p:nvPr>
        </p:nvSpPr>
        <p:spPr/>
        <p:txBody>
          <a:bodyPr/>
          <a:lstStyle/>
          <a:p>
            <a:fld id="{2282D02F-5813-A842-965D-03CB9C6C36CB}"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Additionally,</a:t>
            </a:r>
            <a:r>
              <a:rPr lang="en-US" baseline="0" dirty="0" smtClean="0"/>
              <a:t> another major flaw that Ben found in the BEIR VII model was the use of a linear quadratic. For many cases, a linear linear model with different slopes for acute and protracted exposures, fit the data much better than the linear quadratic. </a:t>
            </a:r>
          </a:p>
          <a:p>
            <a:endParaRPr lang="en-US" baseline="0" dirty="0" smtClean="0"/>
          </a:p>
          <a:p>
            <a:r>
              <a:rPr lang="en-US" baseline="0" dirty="0" smtClean="0"/>
              <a:t>There is clearly a lot more research needed to understand the risks associated with radiation exposures and how to quantify this risk.</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hypothesize</a:t>
            </a:r>
            <a:r>
              <a:rPr lang="en-US" baseline="0" dirty="0" smtClean="0"/>
              <a:t> that… blah blah</a:t>
            </a:r>
            <a:endParaRPr lang="en-US" baseline="0" dirty="0" smtClean="0"/>
          </a:p>
          <a:p>
            <a:r>
              <a:rPr lang="en-US" baseline="0" dirty="0" smtClean="0"/>
              <a:t>To </a:t>
            </a:r>
            <a:r>
              <a:rPr lang="en-US" baseline="0" dirty="0" smtClean="0"/>
              <a:t>do that, we aim to specifically calculate DDREF using lethal cancer end points from mice treated with varying radiation exposures.</a:t>
            </a:r>
          </a:p>
        </p:txBody>
      </p:sp>
      <p:sp>
        <p:nvSpPr>
          <p:cNvPr id="4" name="Slide Number Placeholder 3"/>
          <p:cNvSpPr>
            <a:spLocks noGrp="1"/>
          </p:cNvSpPr>
          <p:nvPr>
            <p:ph type="sldNum" sz="quarter" idx="10"/>
          </p:nvPr>
        </p:nvSpPr>
        <p:spPr/>
        <p:txBody>
          <a:bodyPr/>
          <a:lstStyle/>
          <a:p>
            <a:fld id="{2282D02F-5813-A842-965D-03CB9C6C36CB}"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start with some background, Radiation is categorized as non-ionizing</a:t>
            </a:r>
            <a:r>
              <a:rPr lang="en-US" baseline="0" dirty="0" smtClean="0"/>
              <a:t>, such as radio waves and heat waves, or ionizing radiation, such as x-rays and gamma rays. To be classified as ionizing radiation, the particles or photons must carry enough energy to liberate an electron from its orbit… this can be quantified as 124 electron volts or greater.</a:t>
            </a:r>
            <a:endParaRPr lang="en-US" dirty="0" smtClean="0"/>
          </a:p>
          <a:p>
            <a:pPr marL="284163" indent="-284163" eaLnBrk="1" hangingPunct="1">
              <a:buFontTx/>
              <a:buNone/>
            </a:pPr>
            <a:r>
              <a:rPr lang="en-US" sz="1200" dirty="0" smtClean="0">
                <a:ea typeface="ＭＳ Ｐゴシック" pitchFamily="-99" charset="-128"/>
                <a:cs typeface="ＭＳ Ｐゴシック" pitchFamily="-99" charset="-128"/>
              </a:rPr>
              <a:t>				Electron Volts</a:t>
            </a:r>
            <a:r>
              <a:rPr lang="en-US" sz="1200" baseline="0" dirty="0" smtClean="0">
                <a:ea typeface="ＭＳ Ｐゴシック" pitchFamily="-99" charset="-128"/>
                <a:cs typeface="ＭＳ Ｐゴシック" pitchFamily="-99" charset="-128"/>
              </a:rPr>
              <a:t> - </a:t>
            </a:r>
            <a:r>
              <a:rPr lang="en-US" sz="1200" dirty="0" smtClean="0">
                <a:ea typeface="ＭＳ Ｐゴシック" pitchFamily="-99" charset="-128"/>
                <a:cs typeface="ＭＳ Ｐゴシック" pitchFamily="-99" charset="-128"/>
              </a:rPr>
              <a:t>It  is the kinetic energy possessed by an electron when accelerated through a potential difference of 1 volt.</a:t>
            </a:r>
          </a:p>
          <a:p>
            <a:r>
              <a:rPr lang="en-US" dirty="0" smtClean="0"/>
              <a:t>Within ionizing radiation, radiation can be measured by its linear energy transfer</a:t>
            </a:r>
            <a:r>
              <a:rPr lang="en-US" baseline="0" dirty="0" smtClean="0"/>
              <a:t>, which is the energy transferred per unit length. </a:t>
            </a:r>
            <a:r>
              <a:rPr lang="en-US" dirty="0" smtClean="0"/>
              <a:t>High LET</a:t>
            </a:r>
            <a:r>
              <a:rPr lang="en-US" baseline="0" dirty="0" smtClean="0"/>
              <a:t> is more damaging to biological material because DNA repair is more difficult for mutations within close proximity to one another. Alpha particles and neutrons are both high LET forms of ionizing radiation and x-rays, gamma rays, and protons are examples of low LET radiation.</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start with aim 1 –</a:t>
            </a:r>
            <a:r>
              <a:rPr lang="en-US" dirty="0" smtClean="0"/>
              <a:t> </a:t>
            </a:r>
          </a:p>
          <a:p>
            <a:r>
              <a:rPr lang="en-US" dirty="0" smtClean="0"/>
              <a:t>Cancer</a:t>
            </a:r>
            <a:r>
              <a:rPr lang="en-US" baseline="0" dirty="0" smtClean="0"/>
              <a:t> is the number one risk associated with radiation and therefore, it’s important to understand how radiation plays a role specifically in cancer induction</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 to Ben’s approach, I will be first using BEIR VII as a </a:t>
            </a:r>
            <a:r>
              <a:rPr lang="en-US" dirty="0" smtClean="0"/>
              <a:t>benchmark. The</a:t>
            </a:r>
            <a:r>
              <a:rPr lang="en-US" baseline="0" dirty="0" smtClean="0"/>
              <a:t> y-axis shows the reciprocal of life length and the x-axis is dose.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BEIR VII also</a:t>
            </a:r>
            <a:r>
              <a:rPr lang="en-US" baseline="0" dirty="0" smtClean="0"/>
              <a:t> created cancer models and this will be the next figure that I work to reproduce before delving into cancer associated DDREF with my own data set. The y-axis represents Risk percentage and the x-axis is Dose. Discuss stratification – sex specific cancers, strain</a:t>
            </a:r>
          </a:p>
          <a:p>
            <a:r>
              <a:rPr lang="en-US" baseline="0" dirty="0" smtClean="0"/>
              <a:t>Cutoff makes a big difference – redoing </a:t>
            </a:r>
            <a:r>
              <a:rPr lang="en-US" baseline="0" dirty="0" err="1" smtClean="0"/>
              <a:t>dosimetry</a:t>
            </a:r>
            <a:endParaRPr lang="en-US" baseline="0" dirty="0" smtClean="0"/>
          </a:p>
          <a:p>
            <a:endParaRPr lang="en-US" baseline="0" dirty="0" smtClean="0"/>
          </a:p>
          <a:p>
            <a:r>
              <a:rPr lang="en-US" baseline="0" dirty="0" smtClean="0"/>
              <a:t>WHAT DDREF did they come up with???</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after reproducing those figures to prove that I am faithfully using their model, I will use data from Janus and ERA to create an improved model</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stratify the data by gender, age, and strain. It has already</a:t>
            </a:r>
            <a:r>
              <a:rPr lang="en-US" baseline="0" dirty="0" smtClean="0"/>
              <a:t> been shown that the younger someone is at exposure, the more likely they are to develop cancer because there is more time left for cancer to develop.</a:t>
            </a:r>
          </a:p>
          <a:p>
            <a:r>
              <a:rPr lang="en-US" baseline="0" dirty="0" smtClean="0"/>
              <a:t>We also know that women are more sensitive than men and that some strains are more sensitive, such as </a:t>
            </a:r>
            <a:r>
              <a:rPr lang="en-US" baseline="0" dirty="0" err="1" smtClean="0"/>
              <a:t>balb/c</a:t>
            </a:r>
            <a:r>
              <a:rPr lang="en-US" baseline="0" dirty="0" smtClean="0"/>
              <a:t> mice, and some are more resistant, like C57 mice</a:t>
            </a:r>
          </a:p>
          <a:p>
            <a:r>
              <a:rPr lang="en-US" baseline="0" dirty="0" smtClean="0"/>
              <a:t>WHICH TYPES OF MICE?</a:t>
            </a:r>
            <a:endParaRPr lang="en-US" dirty="0" smtClean="0"/>
          </a:p>
        </p:txBody>
      </p:sp>
      <p:sp>
        <p:nvSpPr>
          <p:cNvPr id="4" name="Slide Number Placeholder 3"/>
          <p:cNvSpPr>
            <a:spLocks noGrp="1"/>
          </p:cNvSpPr>
          <p:nvPr>
            <p:ph type="sldNum" sz="quarter" idx="10"/>
          </p:nvPr>
        </p:nvSpPr>
        <p:spPr/>
        <p:txBody>
          <a:bodyPr/>
          <a:lstStyle/>
          <a:p>
            <a:fld id="{2282D02F-5813-A842-965D-03CB9C6C36CB}"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already described the mathematics involved with linear quadratic modeling and this process will be done using R for all statistical models.</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Calculating</a:t>
            </a:r>
            <a:r>
              <a:rPr lang="en-US" baseline="0" dirty="0" smtClean="0"/>
              <a:t> the credible intervals is also key for data analysis. All models are done through m</a:t>
            </a:r>
            <a:r>
              <a:rPr lang="en-US" dirty="0" smtClean="0"/>
              <a:t>aximum</a:t>
            </a:r>
            <a:r>
              <a:rPr lang="en-US" baseline="0" dirty="0" smtClean="0"/>
              <a:t> likelihood estimations and we will derive profile likelihood estimates to go with it.</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Once</a:t>
            </a:r>
            <a:r>
              <a:rPr lang="en-US" baseline="0" dirty="0" smtClean="0"/>
              <a:t> all of that is done, calculating DDREF will be a breeze – as a refresher it’s just 1 + </a:t>
            </a:r>
            <a:r>
              <a:rPr lang="en-US" baseline="0" dirty="0" err="1" smtClean="0"/>
              <a:t>b</a:t>
            </a:r>
            <a:r>
              <a:rPr lang="en-US" baseline="0" dirty="0" smtClean="0"/>
              <a:t>/a * dose</a:t>
            </a:r>
          </a:p>
          <a:p>
            <a:endParaRPr lang="en-US" baseline="0" dirty="0" smtClean="0"/>
          </a:p>
          <a:p>
            <a:r>
              <a:rPr lang="en-US" baseline="0" dirty="0" smtClean="0"/>
              <a:t>Which dose for DDREF? </a:t>
            </a:r>
          </a:p>
          <a:p>
            <a:r>
              <a:rPr lang="en-US" sz="1200" kern="1200" dirty="0" smtClean="0">
                <a:solidFill>
                  <a:schemeClr val="tx1"/>
                </a:solidFill>
                <a:latin typeface="+mn-lt"/>
                <a:ea typeface="+mn-ea"/>
                <a:cs typeface="+mn-cs"/>
              </a:rPr>
              <a:t>in theory is figure our DDREF across the of atomic bomb survivor doses and then apply the correction to each point in the range. This will lead you do a straight line that represents the risk of protracted exposure. BEIR VII showed that doing that exact method is basically the same as finding the correction at 1Gy and applying it across the range. They have a table that shows that off and you can confirm with your own experiments.</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Lastly, similar</a:t>
            </a:r>
            <a:r>
              <a:rPr lang="en-US" baseline="0" dirty="0" smtClean="0"/>
              <a:t> to Ben, I will explore some alternative models to BEIR VII that could improve DDREF estimates.</a:t>
            </a:r>
          </a:p>
          <a:p>
            <a:r>
              <a:rPr lang="en-US" dirty="0" smtClean="0"/>
              <a:t>One will be eliminating </a:t>
            </a:r>
            <a:r>
              <a:rPr lang="en-US" dirty="0" err="1" smtClean="0"/>
              <a:t>hormesis</a:t>
            </a:r>
            <a:r>
              <a:rPr lang="en-US" dirty="0" smtClean="0"/>
              <a:t> - DDREF</a:t>
            </a:r>
            <a:r>
              <a:rPr lang="en-US" baseline="0" dirty="0" smtClean="0"/>
              <a:t> </a:t>
            </a:r>
            <a:r>
              <a:rPr lang="en-US" baseline="0" dirty="0" smtClean="0"/>
              <a:t>based on detrimental effect – Ben had 2/15 with </a:t>
            </a:r>
            <a:r>
              <a:rPr lang="en-US" baseline="0" dirty="0" err="1" smtClean="0"/>
              <a:t>hormesis</a:t>
            </a:r>
            <a:r>
              <a:rPr lang="en-US" baseline="0" dirty="0" smtClean="0"/>
              <a:t>, if there were more it would be more evidence against DDREF </a:t>
            </a:r>
            <a:r>
              <a:rPr lang="en-US" baseline="0" dirty="0" smtClean="0"/>
              <a:t>calculations</a:t>
            </a:r>
          </a:p>
          <a:p>
            <a:r>
              <a:rPr lang="en-US" baseline="0" dirty="0" smtClean="0"/>
              <a:t>Another will be including heterogeneity in the model. This is a very common technique necessary for meta analysis studies that BEIR VII did not include in their crude analysis.</a:t>
            </a:r>
          </a:p>
          <a:p>
            <a:endParaRPr lang="en-US" baseline="0" dirty="0" smtClean="0"/>
          </a:p>
          <a:p>
            <a:r>
              <a:rPr lang="en-US" baseline="0" dirty="0" smtClean="0"/>
              <a:t>Heterogeneity – include random effects – systematic sources of variance that affect entire treatment groups – estimate unmeasured variance between treatment groups</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ea typeface="ＭＳ Ｐゴシック" pitchFamily="-99" charset="-128"/>
                <a:cs typeface="ＭＳ Ｐゴシック" pitchFamily="-99" charset="-128"/>
              </a:rPr>
              <a:t>Another </a:t>
            </a:r>
            <a:r>
              <a:rPr lang="en-US" sz="1200" dirty="0" smtClean="0">
                <a:ea typeface="ＭＳ Ｐゴシック" pitchFamily="-99" charset="-128"/>
                <a:cs typeface="ＭＳ Ｐゴシック" pitchFamily="-99" charset="-128"/>
              </a:rPr>
              <a:t>important characterization of ionizing</a:t>
            </a:r>
            <a:r>
              <a:rPr lang="en-US" sz="1200" baseline="0" dirty="0" smtClean="0">
                <a:ea typeface="ＭＳ Ｐゴシック" pitchFamily="-99" charset="-128"/>
                <a:cs typeface="ＭＳ Ｐゴシック" pitchFamily="-99" charset="-128"/>
              </a:rPr>
              <a:t> radiation is whether it works through direct or indirect action.</a:t>
            </a:r>
          </a:p>
          <a:p>
            <a:r>
              <a:rPr lang="en-US" sz="1200" baseline="0" dirty="0" smtClean="0">
                <a:ea typeface="ＭＳ Ｐゴシック" pitchFamily="-99" charset="-128"/>
                <a:cs typeface="ＭＳ Ｐゴシック" pitchFamily="-99" charset="-128"/>
              </a:rPr>
              <a:t>With indirect action, free radicals are produced which diffuse and cause damage. With direct action, the photon directly damages the DNA.</a:t>
            </a:r>
          </a:p>
          <a:p>
            <a:endParaRPr lang="en-US" sz="1200" baseline="0" dirty="0" smtClean="0">
              <a:ea typeface="ＭＳ Ｐゴシック" pitchFamily="-99" charset="-128"/>
              <a:cs typeface="ＭＳ Ｐゴシック" pitchFamily="-99" charset="-128"/>
            </a:endParaRPr>
          </a:p>
          <a:p>
            <a:endParaRPr lang="en-US" sz="1200" baseline="0" dirty="0" smtClean="0">
              <a:ea typeface="ＭＳ Ｐゴシック" pitchFamily="-99" charset="-128"/>
              <a:cs typeface="ＭＳ Ｐゴシック" pitchFamily="-99" charset="-128"/>
            </a:endParaRPr>
          </a:p>
          <a:p>
            <a:r>
              <a:rPr lang="en-US" sz="1200" dirty="0" smtClean="0">
                <a:ea typeface="ＭＳ Ｐゴシック" pitchFamily="-99" charset="-128"/>
                <a:cs typeface="ＭＳ Ｐゴシック" pitchFamily="-99" charset="-128"/>
              </a:rPr>
              <a:t>Indirect:</a:t>
            </a:r>
          </a:p>
          <a:p>
            <a:r>
              <a:rPr lang="en-US" sz="1200" dirty="0" smtClean="0">
                <a:ea typeface="ＭＳ Ｐゴシック" pitchFamily="-99" charset="-128"/>
                <a:cs typeface="ＭＳ Ｐゴシック" pitchFamily="-99" charset="-128"/>
              </a:rPr>
              <a:t>Free radicals are produced which diffuse and cause damage</a:t>
            </a:r>
            <a:br>
              <a:rPr lang="en-US" sz="1200" dirty="0" smtClean="0">
                <a:ea typeface="ＭＳ Ｐゴシック" pitchFamily="-99" charset="-128"/>
                <a:cs typeface="ＭＳ Ｐゴシック" pitchFamily="-99" charset="-128"/>
              </a:rPr>
            </a:br>
            <a:r>
              <a:rPr lang="en-US" sz="1200" dirty="0" smtClean="0">
                <a:ea typeface="ＭＳ Ｐゴシック" pitchFamily="-99" charset="-128"/>
                <a:cs typeface="ＭＳ Ｐゴシック" pitchFamily="-99" charset="-128"/>
              </a:rPr>
              <a:t>(Free radical:  unpaired </a:t>
            </a:r>
            <a:r>
              <a:rPr lang="en-US" sz="1200" dirty="0" err="1" smtClean="0">
                <a:ea typeface="ＭＳ Ｐゴシック" pitchFamily="-99" charset="-128"/>
                <a:cs typeface="ＭＳ Ｐゴシック" pitchFamily="-99" charset="-128"/>
              </a:rPr>
              <a:t>e</a:t>
            </a:r>
            <a:r>
              <a:rPr lang="en-US" sz="1200" dirty="0" smtClean="0">
                <a:ea typeface="ＭＳ Ｐゴシック" pitchFamily="-99" charset="-128"/>
                <a:cs typeface="ＭＳ Ｐゴシック" pitchFamily="-99" charset="-128"/>
              </a:rPr>
              <a:t>- in outer shell)</a:t>
            </a:r>
          </a:p>
          <a:p>
            <a:r>
              <a:rPr lang="en-US" sz="1200" dirty="0" smtClean="0">
                <a:ea typeface="ＭＳ Ｐゴシック" pitchFamily="-99" charset="-128"/>
                <a:cs typeface="ＭＳ Ｐゴシック" pitchFamily="-99" charset="-128"/>
              </a:rPr>
              <a:t>Direct: Interaction directly with critical targets in the cell (DNA)</a:t>
            </a:r>
          </a:p>
          <a:p>
            <a:endParaRPr lang="en-US" sz="1200" dirty="0" smtClean="0">
              <a:ea typeface="ＭＳ Ｐゴシック" pitchFamily="-99" charset="-128"/>
              <a:cs typeface="ＭＳ Ｐゴシック" pitchFamily="-99" charset="-128"/>
            </a:endParaRP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Moving on to aim 2 – </a:t>
            </a:r>
            <a:r>
              <a:rPr lang="en-US" dirty="0" err="1" smtClean="0"/>
              <a:t>determing</a:t>
            </a:r>
            <a:r>
              <a:rPr lang="en-US" dirty="0" smtClean="0"/>
              <a:t> if </a:t>
            </a:r>
            <a:r>
              <a:rPr lang="en-US" dirty="0" err="1" smtClean="0"/>
              <a:t>harderian</a:t>
            </a:r>
            <a:r>
              <a:rPr lang="en-US" dirty="0" smtClean="0"/>
              <a:t> glad tumor formation in response to radiation</a:t>
            </a:r>
            <a:r>
              <a:rPr lang="en-US" baseline="0" dirty="0" smtClean="0"/>
              <a:t> exposure is a proper representative model for other cancer types</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an example – </a:t>
            </a:r>
            <a:r>
              <a:rPr lang="en-US" baseline="0" dirty="0" err="1" smtClean="0"/>
              <a:t>Ullrich</a:t>
            </a:r>
            <a:r>
              <a:rPr lang="en-US" baseline="0" dirty="0" smtClean="0"/>
              <a:t> and </a:t>
            </a:r>
            <a:r>
              <a:rPr lang="en-US" baseline="0" dirty="0" err="1" smtClean="0"/>
              <a:t>Storer</a:t>
            </a:r>
            <a:r>
              <a:rPr lang="en-US" baseline="0" dirty="0" smtClean="0"/>
              <a:t> from 1979 examining male (open circles) and female (closed circles) RFM mice as a function of radiation dose. This data was used in BEIR VII analysis. Linear-quadratic, but linearity could only be excluded with confidence from female mice.</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I’ve shown you this figure before, but it’s important to note here that the solid lines are fits for individual data sets. The dashed line is a fit using a fixed theta value. Theta is the beta over alpha ratio. While beta and alpha can each vary from cancer type to cancer type, in order to calculate one final DDREF, they used a fixed ratio. The fact that </a:t>
            </a:r>
            <a:r>
              <a:rPr lang="en-US" baseline="0" dirty="0" err="1" smtClean="0"/>
              <a:t>Harderian</a:t>
            </a:r>
            <a:r>
              <a:rPr lang="en-US" baseline="0" dirty="0" smtClean="0"/>
              <a:t> glands fit this trend so well is one of the reasons it is so commonly used to represent radiation risk. That doesn’t mean that it’s an accurate representation</a:t>
            </a:r>
            <a:endParaRPr lang="en-US" dirty="0" smtClean="0"/>
          </a:p>
          <a:p>
            <a:endParaRPr lang="en-US" dirty="0" smtClean="0"/>
          </a:p>
          <a:p>
            <a:endParaRPr lang="en-US" dirty="0" smtClean="0"/>
          </a:p>
          <a:p>
            <a:endParaRPr lang="en-US" dirty="0" smtClean="0"/>
          </a:p>
          <a:p>
            <a:r>
              <a:rPr lang="en-US" dirty="0" smtClean="0"/>
              <a:t>Do </a:t>
            </a:r>
            <a:r>
              <a:rPr lang="en-US" dirty="0" smtClean="0"/>
              <a:t>not use </a:t>
            </a:r>
            <a:r>
              <a:rPr lang="en-US" dirty="0" err="1" smtClean="0"/>
              <a:t>thymic</a:t>
            </a:r>
            <a:r>
              <a:rPr lang="en-US" dirty="0" smtClean="0"/>
              <a:t> and ovarian – highly sensitive</a:t>
            </a:r>
          </a:p>
          <a:p>
            <a:r>
              <a:rPr lang="en-US" dirty="0" smtClean="0"/>
              <a:t>Do not</a:t>
            </a:r>
            <a:r>
              <a:rPr lang="en-US" baseline="0" dirty="0" smtClean="0"/>
              <a:t> use pituitary – associated with ovary</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how do we</a:t>
            </a:r>
            <a:r>
              <a:rPr lang="en-US" baseline="0" dirty="0" smtClean="0"/>
              <a:t> plan to test the suitability of </a:t>
            </a:r>
            <a:r>
              <a:rPr lang="en-US" baseline="0" dirty="0" err="1" smtClean="0"/>
              <a:t>harderian</a:t>
            </a:r>
            <a:r>
              <a:rPr lang="en-US" baseline="0" dirty="0" smtClean="0"/>
              <a:t> glad models? We plan to carry out several comparisons between </a:t>
            </a:r>
            <a:r>
              <a:rPr lang="en-US" baseline="0" dirty="0" err="1" smtClean="0"/>
              <a:t>harderian</a:t>
            </a:r>
            <a:r>
              <a:rPr lang="en-US" baseline="0" dirty="0" smtClean="0"/>
              <a:t> gland tumors and other cancer types.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begin by looking at individual cancer types. Similar to BEIR VII, we can compare best</a:t>
            </a:r>
            <a:r>
              <a:rPr lang="en-US" baseline="0" dirty="0" smtClean="0"/>
              <a:t> fits with a fixed theta and a variable theta using a likelihood ratio test.</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there, we will create a function that allows us to compare multiple models.</a:t>
            </a:r>
            <a:r>
              <a:rPr lang="en-US" baseline="0" dirty="0" smtClean="0"/>
              <a:t> We will check differences between benign vs. lethal, </a:t>
            </a:r>
            <a:r>
              <a:rPr lang="en-US" baseline="0" dirty="0" err="1" smtClean="0"/>
              <a:t>harderian</a:t>
            </a:r>
            <a:r>
              <a:rPr lang="en-US" baseline="0" dirty="0" smtClean="0"/>
              <a:t> vs. myeloid, </a:t>
            </a:r>
            <a:r>
              <a:rPr lang="en-US" baseline="0" dirty="0" err="1" smtClean="0"/>
              <a:t>harderian</a:t>
            </a:r>
            <a:r>
              <a:rPr lang="en-US" baseline="0" dirty="0" smtClean="0"/>
              <a:t> vs. solid tumors, </a:t>
            </a:r>
            <a:r>
              <a:rPr lang="en-US" baseline="0" dirty="0" err="1" smtClean="0"/>
              <a:t>harderian</a:t>
            </a:r>
            <a:r>
              <a:rPr lang="en-US" baseline="0" dirty="0" smtClean="0"/>
              <a:t> vs. all other tumors, and anything else that may appear to be informative after the previous analyses have been completed.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 there, we will create a function that allows us to compare multiple models.</a:t>
            </a:r>
            <a:r>
              <a:rPr lang="en-US" baseline="0" dirty="0" smtClean="0"/>
              <a:t> We will check differences between benign vs. lethal, </a:t>
            </a:r>
            <a:r>
              <a:rPr lang="en-US" baseline="0" dirty="0" err="1" smtClean="0"/>
              <a:t>harderian</a:t>
            </a:r>
            <a:r>
              <a:rPr lang="en-US" baseline="0" dirty="0" smtClean="0"/>
              <a:t> vs. myeloid, </a:t>
            </a:r>
            <a:r>
              <a:rPr lang="en-US" baseline="0" dirty="0" err="1" smtClean="0"/>
              <a:t>harderian</a:t>
            </a:r>
            <a:r>
              <a:rPr lang="en-US" baseline="0" dirty="0" smtClean="0"/>
              <a:t> vs. solid tumors, </a:t>
            </a:r>
            <a:r>
              <a:rPr lang="en-US" baseline="0" dirty="0" err="1" smtClean="0"/>
              <a:t>harderian</a:t>
            </a:r>
            <a:r>
              <a:rPr lang="en-US" baseline="0" dirty="0" smtClean="0"/>
              <a:t> vs. all other tumors, and anything else that may appear to be informative after the previous analyses have </a:t>
            </a:r>
            <a:r>
              <a:rPr lang="en-US" baseline="0" smtClean="0"/>
              <a:t>been completed.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41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endParaRPr lang="en-US">
              <a:latin typeface="Arial" pitchFamily="-99" charset="0"/>
              <a:ea typeface="ＭＳ Ｐゴシック" pitchFamily="-99" charset="-128"/>
              <a:cs typeface="ＭＳ Ｐゴシック" pitchFamily="-99" charset="-128"/>
            </a:endParaRPr>
          </a:p>
        </p:txBody>
      </p:sp>
      <p:sp>
        <p:nvSpPr>
          <p:cNvPr id="183300" name="Slide Number Placeholder 3"/>
          <p:cNvSpPr>
            <a:spLocks noGrp="1"/>
          </p:cNvSpPr>
          <p:nvPr>
            <p:ph type="sldNum" sz="quarter" idx="5"/>
          </p:nvPr>
        </p:nvSpPr>
        <p:spPr>
          <a:noFill/>
        </p:spPr>
        <p:txBody>
          <a:bodyPr/>
          <a:lstStyle/>
          <a:p>
            <a:fld id="{45087B2D-B436-FD4D-8F64-F9368C13B2EE}" type="slidenum">
              <a:rPr lang="en-US">
                <a:latin typeface="Arial" pitchFamily="-99" charset="0"/>
                <a:ea typeface="ＭＳ Ｐゴシック" pitchFamily="-99" charset="-128"/>
                <a:cs typeface="ＭＳ Ｐゴシック" pitchFamily="-99" charset="-128"/>
              </a:rPr>
              <a:pPr/>
              <a:t>45</a:t>
            </a:fld>
            <a:endParaRPr lang="en-US">
              <a:latin typeface="Arial" pitchFamily="-99" charset="0"/>
              <a:ea typeface="ＭＳ Ｐゴシック" pitchFamily="-99" charset="-128"/>
              <a:cs typeface="ＭＳ Ｐゴシック" pitchFamily="-99"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78E21EB7-7936-D844-959A-EEBF31A3CEC3}" type="slidenum">
              <a:rPr lang="en-US">
                <a:latin typeface="Arial" pitchFamily="-99" charset="0"/>
                <a:ea typeface="ＭＳ Ｐゴシック" pitchFamily="-99" charset="-128"/>
                <a:cs typeface="ＭＳ Ｐゴシック" pitchFamily="-99" charset="-128"/>
              </a:rPr>
              <a:pPr/>
              <a:t>46</a:t>
            </a:fld>
            <a:endParaRPr lang="en-US">
              <a:latin typeface="Arial" pitchFamily="-99" charset="0"/>
              <a:ea typeface="ＭＳ Ｐゴシック" pitchFamily="-99" charset="-128"/>
              <a:cs typeface="ＭＳ Ｐゴシック" pitchFamily="-99" charset="-128"/>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r>
              <a:rPr lang="en-US" smtClean="0">
                <a:latin typeface="Arial" pitchFamily="-99" charset="0"/>
                <a:ea typeface="ＭＳ Ｐゴシック" pitchFamily="-99" charset="-128"/>
                <a:cs typeface="ＭＳ Ｐゴシック" pitchFamily="-99" charset="-128"/>
              </a:rPr>
              <a:t>Never with doses over 10 Gy for stomach cancer (8)</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a:t>
            </a:r>
            <a:r>
              <a:rPr lang="en-US" baseline="0" dirty="0" smtClean="0"/>
              <a:t>DNA damage through direct or indirect action from ionizing radiation, this damage can either get repaired properly, result in cell death (inability of a cell to properly divide – </a:t>
            </a:r>
            <a:r>
              <a:rPr lang="en-US" baseline="0" dirty="0" err="1" smtClean="0"/>
              <a:t>dicentrics</a:t>
            </a:r>
            <a:r>
              <a:rPr lang="en-US" baseline="0" dirty="0" smtClean="0"/>
              <a:t> or rings after </a:t>
            </a:r>
            <a:r>
              <a:rPr lang="en-US" baseline="0" dirty="0" err="1" smtClean="0"/>
              <a:t>ds</a:t>
            </a:r>
            <a:r>
              <a:rPr lang="en-US" baseline="0" dirty="0" smtClean="0"/>
              <a:t> breaks) or viable cells carrying DNA mutations.</a:t>
            </a:r>
          </a:p>
          <a:p>
            <a:r>
              <a:rPr lang="en-US" baseline="0" dirty="0" smtClean="0"/>
              <a:t>Cell death can cause short term and long term issues and effect development of a fetus in a pregnant woman exposed to radiation</a:t>
            </a:r>
          </a:p>
          <a:p>
            <a:r>
              <a:rPr lang="en-US" baseline="0" dirty="0" smtClean="0"/>
              <a:t>Aberrant repair can also lead to DNA mutations. If these mutations are in </a:t>
            </a:r>
            <a:r>
              <a:rPr lang="en-US" baseline="0" dirty="0" err="1" smtClean="0"/>
              <a:t>germline</a:t>
            </a:r>
            <a:r>
              <a:rPr lang="en-US" baseline="0" dirty="0" smtClean="0"/>
              <a:t> cells, it results in heritable effects. In somatic cells, it can lead to malignant transformation and cancer. Cancer will be the main focus of my thesis project and our discussion today. </a:t>
            </a:r>
            <a:endParaRPr lang="en-US" baseline="0" dirty="0" smtClean="0"/>
          </a:p>
          <a:p>
            <a:endParaRPr lang="en-US" dirty="0" smtClean="0"/>
          </a:p>
          <a:p>
            <a:r>
              <a:rPr lang="en-US" dirty="0" smtClean="0"/>
              <a:t>Early</a:t>
            </a:r>
            <a:r>
              <a:rPr lang="en-US" baseline="0" dirty="0" smtClean="0"/>
              <a:t> – GI issues, lowered blood count</a:t>
            </a:r>
          </a:p>
          <a:p>
            <a:r>
              <a:rPr lang="en-US" baseline="0" dirty="0" smtClean="0"/>
              <a:t>Late – sterility, lung fibrosis, clinical stuff</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Remove?</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Cancer will be the main focus of my thesis project and our discussion today. </a:t>
            </a:r>
          </a:p>
          <a:p>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last piece of helpful</a:t>
            </a:r>
            <a:r>
              <a:rPr lang="en-US" baseline="0" dirty="0" smtClean="0"/>
              <a:t> background information for us to go over on radiation in general is measurements. The SI unit for absorbed dose is Gray. I </a:t>
            </a:r>
            <a:r>
              <a:rPr lang="en-US" baseline="0" dirty="0" err="1" smtClean="0"/>
              <a:t>Gy</a:t>
            </a:r>
            <a:r>
              <a:rPr lang="en-US" baseline="0" dirty="0" smtClean="0"/>
              <a:t> equals one Joule of radiation energy per kilogram of material. This is typically used when discussing exposures. </a:t>
            </a:r>
          </a:p>
          <a:p>
            <a:r>
              <a:rPr lang="en-US" baseline="0" dirty="0" smtClean="0"/>
              <a:t>The units for equivalent dose – often used when discussing protection – is in </a:t>
            </a:r>
            <a:r>
              <a:rPr lang="en-US" baseline="0" dirty="0" err="1" smtClean="0"/>
              <a:t>Sieverts</a:t>
            </a:r>
            <a:r>
              <a:rPr lang="en-US" baseline="0" dirty="0" smtClean="0"/>
              <a:t>. </a:t>
            </a:r>
          </a:p>
          <a:p>
            <a:r>
              <a:rPr lang="en-US" baseline="0" dirty="0" smtClean="0"/>
              <a:t>Equivalent dose is modified from absorbed dose based on radiation types, dose rate, tissue weighting factors, and other factors.</a:t>
            </a:r>
          </a:p>
          <a:p>
            <a:r>
              <a:rPr lang="en-US" baseline="0" dirty="0" smtClean="0"/>
              <a:t>So, why do we care about radiation risk so much?</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dirty="0" smtClean="0">
                <a:latin typeface="+mn-lt"/>
                <a:cs typeface="Arial Black"/>
              </a:rPr>
              <a:t>Understanding the risks of radiation exposure at different doses and dose rates is important for determining safe levels of exposure and the proper level of caution when considering general population exposures to ionizing radiation. ICRP report 103 – limits for general population and workers are 1mSv and 20mSv, respectively</a:t>
            </a:r>
            <a:r>
              <a:rPr lang="en-US" sz="1200" b="0" baseline="0" dirty="0" smtClean="0">
                <a:latin typeface="+mn-lt"/>
                <a:cs typeface="Arial Black"/>
              </a:rPr>
              <a:t> (lowered in 1991 after realization of </a:t>
            </a:r>
            <a:r>
              <a:rPr lang="en-US" sz="1200" b="0" baseline="0" dirty="0" err="1" smtClean="0">
                <a:latin typeface="+mn-lt"/>
                <a:cs typeface="Arial Black"/>
              </a:rPr>
              <a:t>stochasticity</a:t>
            </a:r>
            <a:r>
              <a:rPr lang="en-US" sz="1200" b="0" baseline="0" dirty="0" smtClean="0">
                <a:latin typeface="+mn-lt"/>
                <a:cs typeface="Arial Black"/>
              </a:rPr>
              <a:t>). If these values are too high, the population is in danger. If these values are </a:t>
            </a:r>
            <a:r>
              <a:rPr lang="en-US" sz="1200" b="0" baseline="0" dirty="0" smtClean="0">
                <a:latin typeface="+mn-lt"/>
                <a:cs typeface="Arial Black"/>
              </a:rPr>
              <a:t>too </a:t>
            </a:r>
            <a:r>
              <a:rPr lang="en-US" sz="1200" b="0" baseline="0" dirty="0" smtClean="0">
                <a:latin typeface="+mn-lt"/>
                <a:cs typeface="Arial Black"/>
              </a:rPr>
              <a:t>low, we are spending billions of dollars</a:t>
            </a:r>
            <a:r>
              <a:rPr lang="en-US" sz="1200" b="0" baseline="0" dirty="0" smtClean="0">
                <a:latin typeface="+mn-lt"/>
                <a:cs typeface="Arial Black"/>
              </a:rPr>
              <a:t> on </a:t>
            </a:r>
            <a:r>
              <a:rPr lang="en-US" sz="1200" b="0" baseline="0" dirty="0" smtClean="0">
                <a:latin typeface="+mn-lt"/>
                <a:cs typeface="Arial Black"/>
              </a:rPr>
              <a:t>radioactive waste disposal that could be better spent in other areas of research, there could be more medical tests used freely, and the stigma associated with nuclear energy and waste could be improved.</a:t>
            </a:r>
          </a:p>
          <a:p>
            <a:endParaRPr lang="en-US" sz="1200" b="0" baseline="0" dirty="0" smtClean="0">
              <a:latin typeface="+mn-lt"/>
              <a:cs typeface="Arial Black"/>
            </a:endParaRPr>
          </a:p>
          <a:p>
            <a:r>
              <a:rPr lang="en-US" sz="1200" b="0" baseline="0" dirty="0" smtClean="0">
                <a:latin typeface="+mn-lt"/>
                <a:cs typeface="Arial Black"/>
              </a:rPr>
              <a:t>$35 billion dollars for nuclear waste fund as of 2012? 1.7 trillion dollars for DOE cleanup according to Berkley National Labs </a:t>
            </a:r>
          </a:p>
          <a:p>
            <a:r>
              <a:rPr lang="en-US" b="0" dirty="0" smtClean="0">
                <a:latin typeface="+mn-lt"/>
              </a:rPr>
              <a:t>http://www2.lbl.gov/LBL-PID/Galvin-Report/GalvinReport5.html#RTFToC34</a:t>
            </a:r>
          </a:p>
          <a:p>
            <a:r>
              <a:rPr lang="en-US" b="0" dirty="0" smtClean="0">
                <a:latin typeface="+mn-lt"/>
              </a:rPr>
              <a:t>http://www.forbes.com/sites/jamesconca/2014/07/13/absurd-radiation-limits-are-a-trillion-dollar-waste/#27a7ac20127d</a:t>
            </a:r>
            <a:endParaRPr lang="en-US" b="0" dirty="0">
              <a:latin typeface="+mn-lt"/>
            </a:endParaRPr>
          </a:p>
        </p:txBody>
      </p:sp>
      <p:sp>
        <p:nvSpPr>
          <p:cNvPr id="4" name="Slide Number Placeholder 3"/>
          <p:cNvSpPr>
            <a:spLocks noGrp="1"/>
          </p:cNvSpPr>
          <p:nvPr>
            <p:ph type="sldNum" sz="quarter" idx="10"/>
          </p:nvPr>
        </p:nvSpPr>
        <p:spPr/>
        <p:txBody>
          <a:bodyPr/>
          <a:lstStyle/>
          <a:p>
            <a:fld id="{2282D02F-5813-A842-965D-03CB9C6C36C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Radiation is unavoidable.</a:t>
            </a:r>
            <a:r>
              <a:rPr lang="en-US" sz="1200" baseline="0" dirty="0" smtClean="0"/>
              <a:t> </a:t>
            </a:r>
            <a:r>
              <a:rPr lang="en-US" sz="1200" dirty="0" smtClean="0"/>
              <a:t>Humans are exposed to background levels of radiation every single day, typically less than 20 </a:t>
            </a:r>
            <a:r>
              <a:rPr lang="en-US" sz="1200" dirty="0" err="1" smtClean="0"/>
              <a:t>millisieverts</a:t>
            </a:r>
            <a:r>
              <a:rPr lang="en-US" sz="1200" dirty="0" smtClean="0"/>
              <a:t> at a time, accumulating to a few hundred </a:t>
            </a:r>
            <a:r>
              <a:rPr lang="en-US" sz="1200" dirty="0" err="1" smtClean="0"/>
              <a:t>millisieverts</a:t>
            </a:r>
            <a:r>
              <a:rPr lang="en-US" sz="1200" dirty="0" smtClean="0"/>
              <a:t> in a lifetime [1]. Half</a:t>
            </a:r>
            <a:r>
              <a:rPr lang="en-US" sz="1200" baseline="0" dirty="0" smtClean="0"/>
              <a:t> of this radiation comes from natural sources like space and soil, while the other half is man-made used for nuclear medicine and medical procedures</a:t>
            </a:r>
            <a:endParaRPr lang="en-US" sz="1200" dirty="0" smtClean="0"/>
          </a:p>
        </p:txBody>
      </p:sp>
      <p:sp>
        <p:nvSpPr>
          <p:cNvPr id="4" name="Slide Number Placeholder 3"/>
          <p:cNvSpPr>
            <a:spLocks noGrp="1"/>
          </p:cNvSpPr>
          <p:nvPr>
            <p:ph type="sldNum" sz="quarter" idx="10"/>
          </p:nvPr>
        </p:nvSpPr>
        <p:spPr/>
        <p:txBody>
          <a:bodyPr/>
          <a:lstStyle/>
          <a:p>
            <a:fld id="{2282D02F-5813-A842-965D-03CB9C6C36C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To understand how these low doses</a:t>
            </a:r>
            <a:r>
              <a:rPr lang="en-US" baseline="0" dirty="0" smtClean="0"/>
              <a:t> of radiation received at low dose rates are effecting our health, researchers use data from cell culture, animal studies, and epidemiological studies. </a:t>
            </a:r>
          </a:p>
          <a:p>
            <a:r>
              <a:rPr lang="en-US" baseline="0" dirty="0" smtClean="0"/>
              <a:t>The pros and cons associated with cells under tissue culture are similar between radiation experiments and most other biological experiments – genetic manipulation, low costs, and good control are all advantages, but it’s not as physiologically accurate.</a:t>
            </a:r>
            <a:r>
              <a:rPr lang="en-US" baseline="0" dirty="0" smtClean="0"/>
              <a:t> </a:t>
            </a:r>
          </a:p>
          <a:p>
            <a:endParaRPr lang="en-US" baseline="0" dirty="0" smtClean="0"/>
          </a:p>
          <a:p>
            <a:r>
              <a:rPr lang="en-US" baseline="0" dirty="0" smtClean="0"/>
              <a:t>STOMACH, COLON, LIVER, LUNG, BREAST – substantially different between US and Japan</a:t>
            </a:r>
          </a:p>
          <a:p>
            <a:endParaRPr lang="en-US" baseline="0" dirty="0" smtClean="0"/>
          </a:p>
          <a:p>
            <a:r>
              <a:rPr lang="en-US" baseline="0" dirty="0" smtClean="0"/>
              <a:t>With radiation though, there’s also the comparison of animal experiments and human epidemiology. </a:t>
            </a:r>
          </a:p>
          <a:p>
            <a:r>
              <a:rPr lang="en-US" baseline="0" dirty="0" smtClean="0"/>
              <a:t>Animal experiments have fewer confounding factors and the exact doses and dose rates can be set by the researcher. It’s also possible to test multiple species and genetically manipulate the animals. On the downside, the data is not from the main species of interest.</a:t>
            </a:r>
          </a:p>
          <a:p>
            <a:endParaRPr lang="en-US" baseline="0" dirty="0" smtClean="0"/>
          </a:p>
          <a:p>
            <a:r>
              <a:rPr lang="en-US" baseline="0" dirty="0" smtClean="0"/>
              <a:t>Epidemiology studies are most often used because humans are the main species of interest. However, the confounding factors such as genetic variability associated with these studies make it very difficult to find statistically significant changes in human health due to low doses of radiation. Furthermore, most data is from acute exposures to a distinct population, such as those affected by the atomic bombings in Japan. </a:t>
            </a:r>
          </a:p>
          <a:p>
            <a:endParaRPr lang="en-US" baseline="0" dirty="0" smtClean="0"/>
          </a:p>
          <a:p>
            <a:r>
              <a:rPr lang="en-US" dirty="0" smtClean="0"/>
              <a:t>Atomic bomb survivor data</a:t>
            </a:r>
            <a:r>
              <a:rPr lang="en-US" baseline="0" dirty="0" smtClean="0"/>
              <a:t> is the most popular data used for epidemiology studies.</a:t>
            </a:r>
            <a:r>
              <a:rPr lang="en-US" dirty="0" smtClean="0"/>
              <a:t> All of that data is on acute exposures</a:t>
            </a:r>
            <a:r>
              <a:rPr lang="en-US" baseline="0" dirty="0" smtClean="0"/>
              <a:t> and mostly </a:t>
            </a:r>
            <a:r>
              <a:rPr lang="en-US" dirty="0" smtClean="0"/>
              <a:t>high doses of radiation. To</a:t>
            </a:r>
            <a:r>
              <a:rPr lang="en-US" baseline="0" dirty="0" smtClean="0"/>
              <a:t> determine the effects of low dose and dose rates, we turn to the DDREF.</a:t>
            </a:r>
            <a:endParaRPr lang="en-US" dirty="0"/>
          </a:p>
        </p:txBody>
      </p:sp>
      <p:sp>
        <p:nvSpPr>
          <p:cNvPr id="4" name="Slide Number Placeholder 3"/>
          <p:cNvSpPr>
            <a:spLocks noGrp="1"/>
          </p:cNvSpPr>
          <p:nvPr>
            <p:ph type="sldNum" sz="quarter" idx="10"/>
          </p:nvPr>
        </p:nvSpPr>
        <p:spPr/>
        <p:txBody>
          <a:bodyPr/>
          <a:lstStyle/>
          <a:p>
            <a:fld id="{2282D02F-5813-A842-965D-03CB9C6C36C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E9F2BE-EDA3-8E4E-B9B4-1F9315D47ED0}" type="datetime1">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E40A7E-66B6-B147-B55E-769727F92282}" type="datetime1">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E7936B-3742-2945-AC41-10D63E140B5D}" type="datetime1">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B097D4-42BB-7340-9B28-F3BFE394E09C}" type="datetime1">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DC8B2A-C6A0-604B-950D-73F149C2C8F1}" type="datetime1">
              <a:rPr lang="en-US" smtClean="0"/>
              <a:t>12/14/16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E5AF52-37F8-434F-AFF6-B1A86166FD18}" type="datetime1">
              <a:rPr lang="en-US" smtClean="0"/>
              <a:t>12/14/16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2AC17E8-09D3-704C-B894-41F3AAAC3E09}" type="datetime1">
              <a:rPr lang="en-US" smtClean="0"/>
              <a:t>12/14/16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B146EA-A1B3-0D42-9C04-678FAFF3FC2E}" type="datetime1">
              <a:rPr lang="en-US" smtClean="0"/>
              <a:t>12/14/16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3C600C-09C0-554D-B20D-F14B4F51B798}" type="datetime1">
              <a:rPr lang="en-US" smtClean="0"/>
              <a:t>12/14/16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0C8EAA-5F88-0B48-9280-CF5245FCCF24}" type="datetime1">
              <a:rPr lang="en-US" smtClean="0"/>
              <a:t>12/14/16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7C1FE9-A962-D143-BC90-042CDFE41620}" type="datetime1">
              <a:rPr lang="en-US" smtClean="0"/>
              <a:t>12/14/16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6BCB4-F42C-554E-8AF4-CF8BA37F233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759AB1-4616-BB4F-B5F1-099DC64BBF10}" type="datetime1">
              <a:rPr lang="en-US" smtClean="0"/>
              <a:t>12/14/16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6BCB4-F42C-554E-8AF4-CF8BA37F23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Microsoft_Equation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0.png"/><Relationship Id="rId5" Type="http://schemas.openxmlformats.org/officeDocument/2006/relationships/oleObject" Target="???" TargetMode="External"/><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10177"/>
            <a:ext cx="7772400" cy="2090274"/>
          </a:xfrm>
        </p:spPr>
        <p:txBody>
          <a:bodyPr>
            <a:normAutofit/>
          </a:bodyPr>
          <a:lstStyle/>
          <a:p>
            <a:r>
              <a:rPr lang="en-US" dirty="0" smtClean="0"/>
              <a:t>Calculating the risks associated with radiation exposure</a:t>
            </a:r>
            <a:endParaRPr lang="en-US" dirty="0"/>
          </a:p>
        </p:txBody>
      </p:sp>
      <p:sp>
        <p:nvSpPr>
          <p:cNvPr id="3" name="Subtitle 2"/>
          <p:cNvSpPr>
            <a:spLocks noGrp="1"/>
          </p:cNvSpPr>
          <p:nvPr>
            <p:ph type="subTitle" idx="1"/>
          </p:nvPr>
        </p:nvSpPr>
        <p:spPr/>
        <p:txBody>
          <a:bodyPr/>
          <a:lstStyle/>
          <a:p>
            <a:r>
              <a:rPr lang="en-US" dirty="0" smtClean="0"/>
              <a:t>Alia </a:t>
            </a:r>
            <a:r>
              <a:rPr lang="en-US" dirty="0" err="1" smtClean="0"/>
              <a:t>Zander</a:t>
            </a:r>
            <a:endParaRPr lang="en-US" dirty="0" smtClean="0"/>
          </a:p>
          <a:p>
            <a:r>
              <a:rPr lang="en-US" dirty="0" smtClean="0"/>
              <a:t>December 15, 2016</a:t>
            </a:r>
          </a:p>
          <a:p>
            <a:r>
              <a:rPr lang="en-US" dirty="0" smtClean="0"/>
              <a:t>Committee Meeting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Dose and Dose Rate Effectiveness Factor (DDREF)</a:t>
            </a:r>
            <a:endParaRPr lang="en-US" dirty="0"/>
          </a:p>
        </p:txBody>
      </p:sp>
      <p:sp>
        <p:nvSpPr>
          <p:cNvPr id="3" name="Content Placeholder 2"/>
          <p:cNvSpPr>
            <a:spLocks noGrp="1"/>
          </p:cNvSpPr>
          <p:nvPr>
            <p:ph idx="1"/>
          </p:nvPr>
        </p:nvSpPr>
        <p:spPr>
          <a:xfrm>
            <a:off x="0" y="1771810"/>
            <a:ext cx="9144000" cy="5086190"/>
          </a:xfrm>
        </p:spPr>
        <p:txBody>
          <a:bodyPr>
            <a:normAutofit fontScale="92500" lnSpcReduction="20000"/>
          </a:bodyPr>
          <a:lstStyle/>
          <a:p>
            <a:r>
              <a:rPr lang="en-US" dirty="0" smtClean="0"/>
              <a:t>The DDREF quantifies the fold change in risk between acute and protracted radiation exposures.</a:t>
            </a:r>
          </a:p>
          <a:p>
            <a:endParaRPr lang="en-US" dirty="0" smtClean="0"/>
          </a:p>
          <a:p>
            <a:r>
              <a:rPr lang="en-US" dirty="0" smtClean="0"/>
              <a:t>Typically, a linear-quadratic formula is used to model radiation risk for DDREF calculations</a:t>
            </a:r>
          </a:p>
          <a:p>
            <a:endParaRPr lang="en-US" dirty="0" smtClean="0"/>
          </a:p>
          <a:p>
            <a:endParaRPr lang="en-US" dirty="0" smtClean="0"/>
          </a:p>
          <a:p>
            <a:endParaRPr lang="en-US" dirty="0" smtClean="0"/>
          </a:p>
          <a:p>
            <a:pPr>
              <a:buNone/>
            </a:pPr>
            <a:endParaRPr lang="en-US" dirty="0" smtClean="0"/>
          </a:p>
          <a:p>
            <a:endParaRPr lang="en-US" dirty="0"/>
          </a:p>
          <a:p>
            <a:pPr>
              <a:buNone/>
            </a:pPr>
            <a:r>
              <a:rPr lang="en-US" dirty="0" smtClean="0"/>
              <a:t> </a:t>
            </a:r>
          </a:p>
          <a:p>
            <a:pPr>
              <a:buNone/>
            </a:pPr>
            <a:endParaRPr lang="en-US" dirty="0" smtClean="0"/>
          </a:p>
          <a:p>
            <a:pPr>
              <a:buNone/>
            </a:pPr>
            <a:endParaRPr lang="en-US" sz="1412" dirty="0" smtClean="0"/>
          </a:p>
          <a:p>
            <a:endParaRPr lang="en-US" dirty="0"/>
          </a:p>
        </p:txBody>
      </p:sp>
      <p:graphicFrame>
        <p:nvGraphicFramePr>
          <p:cNvPr id="15363" name="Object 3"/>
          <p:cNvGraphicFramePr>
            <a:graphicFrameLocks noChangeAspect="1"/>
          </p:cNvGraphicFramePr>
          <p:nvPr/>
        </p:nvGraphicFramePr>
        <p:xfrm>
          <a:off x="2508199" y="4551131"/>
          <a:ext cx="3617913" cy="1247775"/>
        </p:xfrm>
        <a:graphic>
          <a:graphicData uri="http://schemas.openxmlformats.org/presentationml/2006/ole">
            <p:oleObj spid="_x0000_s15363" name="Equation" r:id="rId4" imgW="1714500" imgH="419100" progId="Equation.3">
              <p:embed/>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DDREF foundation</a:t>
            </a:r>
            <a:endParaRPr lang="en-US" dirty="0"/>
          </a:p>
        </p:txBody>
      </p:sp>
      <p:pic>
        <p:nvPicPr>
          <p:cNvPr id="4" name="Picture 4"/>
          <p:cNvPicPr>
            <a:picLocks noChangeAspect="1" noChangeArrowheads="1"/>
          </p:cNvPicPr>
          <p:nvPr/>
        </p:nvPicPr>
        <p:blipFill>
          <a:blip r:embed="rId4"/>
          <a:srcRect/>
          <a:stretch>
            <a:fillRect/>
          </a:stretch>
        </p:blipFill>
        <p:spPr bwMode="auto">
          <a:xfrm>
            <a:off x="47944" y="1417638"/>
            <a:ext cx="5743792" cy="5440362"/>
          </a:xfrm>
          <a:prstGeom prst="rect">
            <a:avLst/>
          </a:prstGeom>
          <a:noFill/>
          <a:ln w="9525">
            <a:noFill/>
            <a:miter lim="800000"/>
            <a:headEnd/>
            <a:tailEnd/>
          </a:ln>
        </p:spPr>
      </p:pic>
      <p:graphicFrame>
        <p:nvGraphicFramePr>
          <p:cNvPr id="50178" name="Object 2"/>
          <p:cNvGraphicFramePr>
            <a:graphicFrameLocks noChangeAspect="1"/>
          </p:cNvGraphicFramePr>
          <p:nvPr/>
        </p:nvGraphicFramePr>
        <p:xfrm>
          <a:off x="5823939" y="2574163"/>
          <a:ext cx="3183535" cy="2351850"/>
        </p:xfrm>
        <a:graphic>
          <a:graphicData uri="http://schemas.openxmlformats.org/presentationml/2006/ole">
            <p:oleObj spid="_x0000_s50178" name="Document" r:id="rId5" imgW="1752600" imgH="1295400" progId="Word.Document.12">
              <p:link updateAutomatic="1"/>
            </p:oleObj>
          </a:graphicData>
        </a:graphic>
      </p:graphicFrame>
      <p:sp>
        <p:nvSpPr>
          <p:cNvPr id="7" name="TextBox 6"/>
          <p:cNvSpPr txBox="1"/>
          <p:nvPr/>
        </p:nvSpPr>
        <p:spPr>
          <a:xfrm>
            <a:off x="5459846" y="6316145"/>
            <a:ext cx="2186707" cy="369332"/>
          </a:xfrm>
          <a:prstGeom prst="rect">
            <a:avLst/>
          </a:prstGeom>
          <a:noFill/>
        </p:spPr>
        <p:txBody>
          <a:bodyPr wrap="square" rtlCol="0">
            <a:spAutoFit/>
          </a:bodyPr>
          <a:lstStyle/>
          <a:p>
            <a:r>
              <a:rPr lang="en-US" dirty="0" smtClean="0"/>
              <a:t>Eric Hall, 6</a:t>
            </a:r>
            <a:r>
              <a:rPr lang="en-US" baseline="30000" dirty="0" smtClean="0"/>
              <a:t>th</a:t>
            </a:r>
            <a:r>
              <a:rPr lang="en-US" dirty="0" smtClean="0"/>
              <a:t> edition</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DDREF mathematically</a:t>
            </a:r>
            <a:endParaRPr lang="en-US" dirty="0"/>
          </a:p>
        </p:txBody>
      </p:sp>
      <p:pic>
        <p:nvPicPr>
          <p:cNvPr id="4" name="Content Placeholder 3" descr="Screen Shot 2016-12-05 at 4.36.32 PM.png"/>
          <p:cNvPicPr>
            <a:picLocks noGrp="1" noChangeAspect="1"/>
          </p:cNvPicPr>
          <p:nvPr>
            <p:ph idx="1"/>
          </p:nvPr>
        </p:nvPicPr>
        <p:blipFill>
          <a:blip r:embed="rId3"/>
          <a:srcRect l="-12789" r="-12789"/>
          <a:stretch>
            <a:fillRect/>
          </a:stretch>
        </p:blipFill>
        <p:spPr>
          <a:xfrm>
            <a:off x="-573280" y="1600200"/>
            <a:ext cx="9560306" cy="5257800"/>
          </a:xfrm>
        </p:spPr>
      </p:pic>
      <p:sp>
        <p:nvSpPr>
          <p:cNvPr id="6" name="TextBox 5"/>
          <p:cNvSpPr txBox="1"/>
          <p:nvPr/>
        </p:nvSpPr>
        <p:spPr>
          <a:xfrm>
            <a:off x="116230" y="6399213"/>
            <a:ext cx="2186707" cy="369332"/>
          </a:xfrm>
          <a:prstGeom prst="rect">
            <a:avLst/>
          </a:prstGeom>
          <a:noFill/>
        </p:spPr>
        <p:txBody>
          <a:bodyPr wrap="square" rtlCol="0">
            <a:spAutoFit/>
          </a:bodyPr>
          <a:lstStyle/>
          <a:p>
            <a:r>
              <a:rPr lang="en-US" dirty="0" smtClean="0"/>
              <a:t>BEIR VII</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DDREF estimates</a:t>
            </a:r>
            <a:endParaRPr lang="en-US" dirty="0"/>
          </a:p>
        </p:txBody>
      </p:sp>
      <p:graphicFrame>
        <p:nvGraphicFramePr>
          <p:cNvPr id="8" name="Content Placeholder 7"/>
          <p:cNvGraphicFramePr>
            <a:graphicFrameLocks noGrp="1"/>
          </p:cNvGraphicFramePr>
          <p:nvPr>
            <p:ph idx="1"/>
          </p:nvPr>
        </p:nvGraphicFramePr>
        <p:xfrm>
          <a:off x="457200" y="1386054"/>
          <a:ext cx="8229600" cy="5216002"/>
        </p:xfrm>
        <a:graphic>
          <a:graphicData uri="http://schemas.openxmlformats.org/drawingml/2006/table">
            <a:tbl>
              <a:tblPr firstRow="1" bandRow="1">
                <a:tableStyleId>{5C22544A-7EE6-4342-B048-85BDC9FD1C3A}</a:tableStyleId>
              </a:tblPr>
              <a:tblGrid>
                <a:gridCol w="6079067"/>
                <a:gridCol w="2150533"/>
              </a:tblGrid>
              <a:tr h="374036">
                <a:tc>
                  <a:txBody>
                    <a:bodyPr/>
                    <a:lstStyle/>
                    <a:p>
                      <a:r>
                        <a:rPr lang="en-US" sz="2400" dirty="0" smtClean="0"/>
                        <a:t>Research Institution</a:t>
                      </a:r>
                      <a:endParaRPr lang="en-US" sz="2400" dirty="0"/>
                    </a:p>
                  </a:txBody>
                  <a:tcPr/>
                </a:tc>
                <a:tc>
                  <a:txBody>
                    <a:bodyPr/>
                    <a:lstStyle/>
                    <a:p>
                      <a:r>
                        <a:rPr lang="en-US" sz="2400" dirty="0" smtClean="0"/>
                        <a:t>DDREF Value</a:t>
                      </a:r>
                      <a:endParaRPr lang="en-US" sz="2400" dirty="0"/>
                    </a:p>
                  </a:txBody>
                  <a:tcPr/>
                </a:tc>
              </a:tr>
              <a:tr h="673265">
                <a:tc>
                  <a:txBody>
                    <a:bodyPr/>
                    <a:lstStyle/>
                    <a:p>
                      <a:r>
                        <a:rPr lang="en-US" sz="2400" dirty="0" smtClean="0"/>
                        <a:t>United Nations Scientific Committee on the Effects of Atomic Radiation (UNSCEAR)</a:t>
                      </a:r>
                      <a:endParaRPr lang="en-US" sz="2400" dirty="0"/>
                    </a:p>
                  </a:txBody>
                  <a:tcPr/>
                </a:tc>
                <a:tc>
                  <a:txBody>
                    <a:bodyPr/>
                    <a:lstStyle/>
                    <a:p>
                      <a:r>
                        <a:rPr lang="en-US" sz="2400" dirty="0" smtClean="0"/>
                        <a:t>1.2-2.85 (2006)</a:t>
                      </a:r>
                    </a:p>
                    <a:p>
                      <a:r>
                        <a:rPr lang="en-US" sz="2400" dirty="0" smtClean="0"/>
                        <a:t>NA</a:t>
                      </a:r>
                      <a:r>
                        <a:rPr lang="en-US" sz="2400" baseline="0" dirty="0" smtClean="0"/>
                        <a:t> (2012)</a:t>
                      </a:r>
                      <a:endParaRPr lang="en-US" sz="2400" dirty="0" smtClean="0"/>
                    </a:p>
                  </a:txBody>
                  <a:tcPr/>
                </a:tc>
              </a:tr>
              <a:tr h="83898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SSK German Commission on Radiological Protection</a:t>
                      </a:r>
                    </a:p>
                  </a:txBody>
                  <a:tcPr/>
                </a:tc>
                <a:tc>
                  <a:txBody>
                    <a:bodyPr/>
                    <a:lstStyle/>
                    <a:p>
                      <a:r>
                        <a:rPr lang="en-US" sz="2400" dirty="0" smtClean="0"/>
                        <a:t>1</a:t>
                      </a:r>
                    </a:p>
                  </a:txBody>
                  <a:tcPr/>
                </a:tc>
              </a:tr>
              <a:tr h="374036">
                <a:tc>
                  <a:txBody>
                    <a:bodyPr/>
                    <a:lstStyle/>
                    <a:p>
                      <a:r>
                        <a:rPr lang="en-US" sz="2400" dirty="0" smtClean="0"/>
                        <a:t>French </a:t>
                      </a:r>
                      <a:r>
                        <a:rPr lang="en-US" sz="2400" dirty="0" smtClean="0"/>
                        <a:t>Academy of Sciences</a:t>
                      </a:r>
                      <a:endParaRPr lang="en-US" sz="2400" dirty="0"/>
                    </a:p>
                  </a:txBody>
                  <a:tcPr/>
                </a:tc>
                <a:tc>
                  <a:txBody>
                    <a:bodyPr/>
                    <a:lstStyle/>
                    <a:p>
                      <a:r>
                        <a:rPr lang="en-US" sz="2400" dirty="0" smtClean="0"/>
                        <a:t>Very high</a:t>
                      </a:r>
                      <a:endParaRPr lang="en-US" sz="2400" dirty="0"/>
                    </a:p>
                  </a:txBody>
                  <a:tcPr/>
                </a:tc>
              </a:tr>
              <a:tr h="673265">
                <a:tc>
                  <a:txBody>
                    <a:bodyPr/>
                    <a:lstStyle/>
                    <a:p>
                      <a:r>
                        <a:rPr lang="en-US" sz="2400" dirty="0" smtClean="0"/>
                        <a:t>International Commission</a:t>
                      </a:r>
                      <a:r>
                        <a:rPr lang="en-US" sz="2400" baseline="0" dirty="0" smtClean="0"/>
                        <a:t> on Radiological Protection (ICRP)</a:t>
                      </a:r>
                      <a:endParaRPr lang="en-US" sz="2400" dirty="0"/>
                    </a:p>
                  </a:txBody>
                  <a:tcPr/>
                </a:tc>
                <a:tc>
                  <a:txBody>
                    <a:bodyPr/>
                    <a:lstStyle/>
                    <a:p>
                      <a:r>
                        <a:rPr lang="en-US" sz="2400" dirty="0" smtClean="0"/>
                        <a:t>2.0</a:t>
                      </a:r>
                      <a:endParaRPr lang="en-US" sz="2400" dirty="0"/>
                    </a:p>
                  </a:txBody>
                  <a:tcPr/>
                </a:tc>
              </a:tr>
              <a:tr h="90834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National Council on Radiation Protection (NCRP)</a:t>
                      </a:r>
                    </a:p>
                  </a:txBody>
                  <a:tcPr/>
                </a:tc>
                <a:tc>
                  <a:txBody>
                    <a:bodyPr/>
                    <a:lstStyle/>
                    <a:p>
                      <a:r>
                        <a:rPr lang="en-US" sz="2400" dirty="0" smtClean="0"/>
                        <a:t>2.0-10.0</a:t>
                      </a:r>
                      <a:endParaRPr lang="en-US" sz="2400" dirty="0"/>
                    </a:p>
                  </a:txBody>
                  <a:tcPr/>
                </a:tc>
              </a:tr>
              <a:tr h="908348">
                <a:tc>
                  <a:txBody>
                    <a:bodyPr/>
                    <a:lstStyle/>
                    <a:p>
                      <a:r>
                        <a:rPr lang="en-US" sz="2400" dirty="0" smtClean="0"/>
                        <a:t>National Academy</a:t>
                      </a:r>
                      <a:r>
                        <a:rPr lang="en-US" sz="2400" baseline="0" dirty="0" smtClean="0"/>
                        <a:t> of Sciences (NAS) - </a:t>
                      </a:r>
                      <a:r>
                        <a:rPr lang="en-US" sz="2400" dirty="0" smtClean="0"/>
                        <a:t>Biological Effects of Ionizing Radiation (BEIR VII)</a:t>
                      </a:r>
                      <a:endParaRPr lang="en-US" sz="2400" dirty="0"/>
                    </a:p>
                  </a:txBody>
                  <a:tcPr/>
                </a:tc>
                <a:tc>
                  <a:txBody>
                    <a:bodyPr/>
                    <a:lstStyle/>
                    <a:p>
                      <a:r>
                        <a:rPr lang="en-US" sz="2400" dirty="0" smtClean="0"/>
                        <a:t>1.5</a:t>
                      </a:r>
                      <a:endParaRPr lang="en-US" sz="2400" dirty="0"/>
                    </a:p>
                  </a:txBody>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9014"/>
            <a:ext cx="8229600" cy="1143000"/>
          </a:xfrm>
        </p:spPr>
        <p:txBody>
          <a:bodyPr>
            <a:normAutofit fontScale="90000"/>
          </a:bodyPr>
          <a:lstStyle/>
          <a:p>
            <a:r>
              <a:rPr lang="en-US" dirty="0" smtClean="0"/>
              <a:t>Biological Effects of Ionizing Radiation (BEIR VII) </a:t>
            </a:r>
            <a:endParaRPr lang="en-US" dirty="0"/>
          </a:p>
        </p:txBody>
      </p:sp>
      <p:sp>
        <p:nvSpPr>
          <p:cNvPr id="4" name="Content Placeholder 3"/>
          <p:cNvSpPr>
            <a:spLocks noGrp="1"/>
          </p:cNvSpPr>
          <p:nvPr>
            <p:ph idx="1"/>
          </p:nvPr>
        </p:nvSpPr>
        <p:spPr>
          <a:xfrm>
            <a:off x="457200" y="1928694"/>
            <a:ext cx="8229600" cy="4525963"/>
          </a:xfrm>
        </p:spPr>
        <p:txBody>
          <a:bodyPr>
            <a:normAutofit/>
          </a:bodyPr>
          <a:lstStyle/>
          <a:p>
            <a:r>
              <a:rPr lang="en-US" b="1" dirty="0" smtClean="0"/>
              <a:t>3-12% </a:t>
            </a:r>
            <a:r>
              <a:rPr lang="en-US" dirty="0" smtClean="0"/>
              <a:t>increase in lethal cancer cases per </a:t>
            </a:r>
            <a:r>
              <a:rPr lang="en-US" dirty="0" err="1" smtClean="0"/>
              <a:t>Sievert</a:t>
            </a:r>
            <a:r>
              <a:rPr lang="en-US" dirty="0" smtClean="0"/>
              <a:t> of low dose rate or protracted ionizing radiation</a:t>
            </a:r>
          </a:p>
          <a:p>
            <a:r>
              <a:rPr lang="en-US" dirty="0" smtClean="0"/>
              <a:t>Limited to crude analysis</a:t>
            </a:r>
          </a:p>
          <a:p>
            <a:r>
              <a:rPr lang="en-US" dirty="0" smtClean="0"/>
              <a:t>No access to data</a:t>
            </a:r>
          </a:p>
          <a:p>
            <a:r>
              <a:rPr lang="en-US" dirty="0" smtClean="0"/>
              <a:t>Some scientists </a:t>
            </a:r>
            <a:r>
              <a:rPr lang="en-US" dirty="0" smtClean="0"/>
              <a:t>no longer alive for reference to reproduce study</a:t>
            </a:r>
          </a:p>
          <a:p>
            <a:pPr>
              <a:buNone/>
            </a:pP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58"/>
            <a:ext cx="8229600" cy="1143000"/>
          </a:xfrm>
        </p:spPr>
        <p:txBody>
          <a:bodyPr/>
          <a:lstStyle/>
          <a:p>
            <a:r>
              <a:rPr lang="en-US" dirty="0" smtClean="0"/>
              <a:t>Janus Tissue Archive</a:t>
            </a:r>
            <a:endParaRPr lang="en-US" dirty="0"/>
          </a:p>
        </p:txBody>
      </p:sp>
      <p:pic>
        <p:nvPicPr>
          <p:cNvPr id="4" name="Content Placeholder 3" descr="Screen Shot 2016-11-22 at 5.17.20 PM.png"/>
          <p:cNvPicPr>
            <a:picLocks noGrp="1" noChangeAspect="1"/>
          </p:cNvPicPr>
          <p:nvPr>
            <p:ph idx="1"/>
          </p:nvPr>
        </p:nvPicPr>
        <p:blipFill>
          <a:blip r:embed="rId3"/>
          <a:srcRect l="-715" r="-1576"/>
          <a:stretch>
            <a:fillRect/>
          </a:stretch>
        </p:blipFill>
        <p:spPr>
          <a:xfrm>
            <a:off x="457200" y="1106786"/>
            <a:ext cx="8229600" cy="5621984"/>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European Radiobiological Archives (ERA)</a:t>
            </a:r>
            <a:endParaRPr lang="en-US" dirty="0"/>
          </a:p>
        </p:txBody>
      </p:sp>
      <p:pic>
        <p:nvPicPr>
          <p:cNvPr id="5" name="Picture 4" descr="Screen Shot 2016-12-06 at 4.29.39 PM.png"/>
          <p:cNvPicPr>
            <a:picLocks noChangeAspect="1"/>
          </p:cNvPicPr>
          <p:nvPr/>
        </p:nvPicPr>
        <p:blipFill>
          <a:blip r:embed="rId3"/>
          <a:stretch>
            <a:fillRect/>
          </a:stretch>
        </p:blipFill>
        <p:spPr>
          <a:xfrm>
            <a:off x="406401" y="2020625"/>
            <a:ext cx="8356600" cy="344301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BEIR VII underestimates DDREF</a:t>
            </a:r>
            <a:endParaRPr lang="en-US" dirty="0"/>
          </a:p>
        </p:txBody>
      </p:sp>
      <p:pic>
        <p:nvPicPr>
          <p:cNvPr id="5" name="Picture 4" descr="Macintosh HD:Users:benjaminhaley:Dropbox:Ben:paper fig 7.png"/>
          <p:cNvPicPr/>
          <p:nvPr/>
        </p:nvPicPr>
        <p:blipFill>
          <a:blip r:embed="rId3">
            <a:extLst>
              <a:ext uri="{28A0092B-C50C-407E-A947-70E740481C1C}">
                <a14:useLocalDpi xmlns:lc="http://schemas.openxmlformats.org/drawingml/2006/lockedCanvas" xmlns:a14="http://schemas.microsoft.com/office/drawing/2010/main" xmlns:pic="http://schemas.openxmlformats.org/drawingml/2006/picture" xmlns:a="http://schemas.openxmlformats.org/drawingml/2006/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r="http://schemas.openxmlformats.org/officeDocument/2006/relationships" xmlns:o="urn:schemas-microsoft-com:office:office" xmlns:mv="urn:schemas-microsoft-com:mac:vml" xmlns:mc="http://schemas.openxmlformats.org/markup-compatibility/2006" xmlns:mo="http://schemas.microsoft.com/office/mac/office/2008/main" xmlns:wpc="http://schemas.microsoft.com/office/word/2010/wordprocessingCanvas" xmlns="" xmlns:p="http://schemas.openxmlformats.org/presentationml/2006/main" val="0"/>
              </a:ext>
            </a:extLst>
          </a:blip>
          <a:srcRect r="11111"/>
          <a:stretch>
            <a:fillRect/>
          </a:stretch>
        </p:blipFill>
        <p:spPr bwMode="auto">
          <a:xfrm>
            <a:off x="868868" y="1417638"/>
            <a:ext cx="7567296" cy="5378152"/>
          </a:xfrm>
          <a:prstGeom prst="rect">
            <a:avLst/>
          </a:prstGeom>
          <a:noFill/>
          <a:ln>
            <a:noFill/>
          </a:ln>
        </p:spPr>
      </p:pic>
      <p:sp>
        <p:nvSpPr>
          <p:cNvPr id="6" name="TextBox 5"/>
          <p:cNvSpPr txBox="1"/>
          <p:nvPr/>
        </p:nvSpPr>
        <p:spPr>
          <a:xfrm>
            <a:off x="133163" y="6399213"/>
            <a:ext cx="2186707" cy="369332"/>
          </a:xfrm>
          <a:prstGeom prst="rect">
            <a:avLst/>
          </a:prstGeom>
          <a:noFill/>
        </p:spPr>
        <p:txBody>
          <a:bodyPr wrap="square" rtlCol="0">
            <a:spAutoFit/>
          </a:bodyPr>
          <a:lstStyle/>
          <a:p>
            <a:r>
              <a:rPr lang="en-US" dirty="0" smtClean="0"/>
              <a:t>Haley 2015</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Linear-linear models fit the data better than linear-quadratic models</a:t>
            </a:r>
            <a:endParaRPr lang="en-US" dirty="0"/>
          </a:p>
        </p:txBody>
      </p:sp>
      <p:pic>
        <p:nvPicPr>
          <p:cNvPr id="4" name="Picture 3" descr="Macintosh HD:Users:benjaminhaley:Dropbox:Ben:paper fig 2.png"/>
          <p:cNvPicPr/>
          <p:nvPr/>
        </p:nvPicPr>
        <p:blipFill>
          <a:blip r:embed="rId3">
            <a:extLst>
              <a:ext uri="{28A0092B-C50C-407E-A947-70E740481C1C}">
                <a14:useLocalDpi xmlns:p="http://schemas.openxmlformats.org/presentationml/2006/main" xmlns="" xmlns:wpc="http://schemas.microsoft.com/office/word/2010/wordprocessingCanvas" xmlns:mo="http://schemas.microsoft.com/office/mac/office/2008/main" xmlns:mc="http://schemas.openxmlformats.org/markup-compatibility/2006" xmlns:mv="urn:schemas-microsoft-com:mac:vml" xmlns:o="urn:schemas-microsoft-com:office:office" xmlns:r="http://schemas.openxmlformats.org/officeDocument/2006/relationships"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http://schemas.openxmlformats.org/drawingml/2006/main" xmlns:pic="http://schemas.openxmlformats.org/drawingml/2006/picture" xmlns:a14="http://schemas.microsoft.com/office/drawing/2010/main" xmlns:lc="http://schemas.openxmlformats.org/drawingml/2006/lockedCanvas" val="0"/>
              </a:ext>
            </a:extLst>
          </a:blip>
          <a:srcRect/>
          <a:stretch>
            <a:fillRect/>
          </a:stretch>
        </p:blipFill>
        <p:spPr bwMode="auto">
          <a:xfrm>
            <a:off x="1487101" y="1771424"/>
            <a:ext cx="6380958" cy="5086575"/>
          </a:xfrm>
          <a:prstGeom prst="rect">
            <a:avLst/>
          </a:prstGeom>
          <a:noFill/>
          <a:ln>
            <a:noFill/>
          </a:ln>
        </p:spPr>
      </p:pic>
      <p:sp>
        <p:nvSpPr>
          <p:cNvPr id="7" name="TextBox 6"/>
          <p:cNvSpPr txBox="1"/>
          <p:nvPr/>
        </p:nvSpPr>
        <p:spPr>
          <a:xfrm>
            <a:off x="133163" y="6399213"/>
            <a:ext cx="2186707" cy="369332"/>
          </a:xfrm>
          <a:prstGeom prst="rect">
            <a:avLst/>
          </a:prstGeom>
          <a:noFill/>
        </p:spPr>
        <p:txBody>
          <a:bodyPr wrap="square" rtlCol="0">
            <a:spAutoFit/>
          </a:bodyPr>
          <a:lstStyle/>
          <a:p>
            <a:r>
              <a:rPr lang="en-US" dirty="0" smtClean="0"/>
              <a:t>Haley 2015</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research project</a:t>
            </a:r>
            <a:endParaRPr lang="en-US" dirty="0"/>
          </a:p>
        </p:txBody>
      </p:sp>
      <p:sp>
        <p:nvSpPr>
          <p:cNvPr id="7" name="Content Placeholder 6"/>
          <p:cNvSpPr>
            <a:spLocks noGrp="1"/>
          </p:cNvSpPr>
          <p:nvPr>
            <p:ph idx="1"/>
          </p:nvPr>
        </p:nvSpPr>
        <p:spPr/>
        <p:txBody>
          <a:bodyPr>
            <a:normAutofit fontScale="85000" lnSpcReduction="10000"/>
          </a:bodyPr>
          <a:lstStyle/>
          <a:p>
            <a:pPr>
              <a:buNone/>
            </a:pPr>
            <a:r>
              <a:rPr lang="en-US" dirty="0" smtClean="0"/>
              <a:t>Hypothesis: Human radiation risk estimates can be improved through rigorous statistical modeling with large, detailed mouse data sets that include protracted and acute dose data.</a:t>
            </a:r>
          </a:p>
          <a:p>
            <a:pPr>
              <a:buNone/>
            </a:pPr>
            <a:endParaRPr lang="en-US" dirty="0" smtClean="0"/>
          </a:p>
          <a:p>
            <a:pPr>
              <a:buNone/>
            </a:pPr>
            <a:r>
              <a:rPr lang="en-US" dirty="0" smtClean="0"/>
              <a:t>Aim 1: Calculate DDREF using lethal cancer endpoints from mice treated with varying radiation exposures.</a:t>
            </a:r>
          </a:p>
          <a:p>
            <a:pPr>
              <a:buNone/>
            </a:pPr>
            <a:endParaRPr lang="en-US" dirty="0" smtClean="0"/>
          </a:p>
          <a:p>
            <a:pPr>
              <a:buNone/>
            </a:pPr>
            <a:r>
              <a:rPr lang="en-US" dirty="0" smtClean="0"/>
              <a:t>Aim 2: Determine if </a:t>
            </a:r>
            <a:r>
              <a:rPr lang="en-US" dirty="0" err="1" smtClean="0"/>
              <a:t>harderian</a:t>
            </a:r>
            <a:r>
              <a:rPr lang="en-US" dirty="0" smtClean="0"/>
              <a:t> gland tumor (benign) formation in response to radiation exposure is a proper representative model for other cancer types.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onizing radiation</a:t>
            </a:r>
            <a:endParaRPr lang="en-US" dirty="0"/>
          </a:p>
        </p:txBody>
      </p:sp>
      <p:sp>
        <p:nvSpPr>
          <p:cNvPr id="3" name="Content Placeholder 2"/>
          <p:cNvSpPr>
            <a:spLocks noGrp="1"/>
          </p:cNvSpPr>
          <p:nvPr>
            <p:ph idx="1"/>
          </p:nvPr>
        </p:nvSpPr>
        <p:spPr>
          <a:xfrm>
            <a:off x="165412" y="1600200"/>
            <a:ext cx="8229600" cy="5023980"/>
          </a:xfrm>
        </p:spPr>
        <p:txBody>
          <a:bodyPr>
            <a:normAutofit/>
          </a:bodyPr>
          <a:lstStyle/>
          <a:p>
            <a:r>
              <a:rPr lang="en-US" dirty="0" smtClean="0"/>
              <a:t>Removal of electrons </a:t>
            </a:r>
          </a:p>
          <a:p>
            <a:r>
              <a:rPr lang="en-US" dirty="0" smtClean="0"/>
              <a:t>Photon energy  &gt; 124eV</a:t>
            </a:r>
          </a:p>
          <a:p>
            <a:r>
              <a:rPr lang="en-US" dirty="0" smtClean="0"/>
              <a:t>Wavelength       &lt;  10</a:t>
            </a:r>
            <a:r>
              <a:rPr lang="en-US" baseline="30000" dirty="0" smtClean="0"/>
              <a:t>-6</a:t>
            </a:r>
            <a:r>
              <a:rPr lang="en-US" dirty="0" smtClean="0"/>
              <a:t> cm </a:t>
            </a:r>
          </a:p>
          <a:p>
            <a:endParaRPr lang="en-US" dirty="0" smtClean="0"/>
          </a:p>
          <a:p>
            <a:r>
              <a:rPr lang="en-US" dirty="0"/>
              <a:t>L</a:t>
            </a:r>
            <a:r>
              <a:rPr lang="en-US" dirty="0" smtClean="0"/>
              <a:t>inear energy transfer (LET) – energy transferred per unit length</a:t>
            </a:r>
          </a:p>
          <a:p>
            <a:pPr lvl="1"/>
            <a:r>
              <a:rPr lang="en-US" dirty="0" smtClean="0"/>
              <a:t>High LET – alpha particles,  neutrons</a:t>
            </a:r>
          </a:p>
          <a:p>
            <a:pPr lvl="1"/>
            <a:r>
              <a:rPr lang="en-US" dirty="0" smtClean="0"/>
              <a:t>Low LET – x-rays, gamma rays, </a:t>
            </a:r>
            <a:r>
              <a:rPr lang="en-US" dirty="0" smtClean="0"/>
              <a:t>protons</a:t>
            </a:r>
            <a:endParaRPr lang="en-US" dirty="0"/>
          </a:p>
        </p:txBody>
      </p:sp>
      <p:pic>
        <p:nvPicPr>
          <p:cNvPr id="28677" name="Picture 5"/>
          <p:cNvPicPr>
            <a:picLocks noChangeAspect="1" noChangeArrowheads="1"/>
          </p:cNvPicPr>
          <p:nvPr/>
        </p:nvPicPr>
        <p:blipFill>
          <a:blip r:embed="rId3"/>
          <a:srcRect/>
          <a:stretch>
            <a:fillRect/>
          </a:stretch>
        </p:blipFill>
        <p:spPr bwMode="auto">
          <a:xfrm>
            <a:off x="4792579" y="1377107"/>
            <a:ext cx="4098264" cy="22750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research project</a:t>
            </a:r>
            <a:endParaRPr lang="en-US" dirty="0"/>
          </a:p>
        </p:txBody>
      </p:sp>
      <p:sp>
        <p:nvSpPr>
          <p:cNvPr id="7" name="Content Placeholder 6"/>
          <p:cNvSpPr>
            <a:spLocks noGrp="1"/>
          </p:cNvSpPr>
          <p:nvPr>
            <p:ph idx="1"/>
          </p:nvPr>
        </p:nvSpPr>
        <p:spPr/>
        <p:txBody>
          <a:bodyPr>
            <a:normAutofit fontScale="85000" lnSpcReduction="10000"/>
          </a:bodyPr>
          <a:lstStyle/>
          <a:p>
            <a:pPr>
              <a:buNone/>
            </a:pPr>
            <a:r>
              <a:rPr lang="en-US" dirty="0" smtClean="0"/>
              <a:t>Hypothesis: Human radiation risk estimates can be improved through rigorous statistical modeling with large, detailed mouse data sets that include protracted and acute dose data.</a:t>
            </a:r>
          </a:p>
          <a:p>
            <a:pPr>
              <a:buNone/>
            </a:pPr>
            <a:endParaRPr lang="en-US" dirty="0" smtClean="0"/>
          </a:p>
          <a:p>
            <a:pPr>
              <a:buNone/>
            </a:pPr>
            <a:r>
              <a:rPr lang="en-US" dirty="0" smtClean="0"/>
              <a:t>Aim 1: Calculate DDREF using lethal cancer endpoints from mice treated with varying radiation exposures.</a:t>
            </a:r>
          </a:p>
          <a:p>
            <a:pPr>
              <a:buNone/>
            </a:pPr>
            <a:endParaRPr lang="en-US" dirty="0" smtClean="0"/>
          </a:p>
          <a:p>
            <a:pPr>
              <a:buNone/>
            </a:pPr>
            <a:r>
              <a:rPr lang="en-US" dirty="0" smtClean="0"/>
              <a:t>Aim 2: Determine if </a:t>
            </a:r>
            <a:r>
              <a:rPr lang="en-US" dirty="0" err="1" smtClean="0"/>
              <a:t>harderian</a:t>
            </a:r>
            <a:r>
              <a:rPr lang="en-US" dirty="0" smtClean="0"/>
              <a:t> gland tumor (benign) formation in response to radiation exposure is a proper representative model for other cancer types. </a:t>
            </a:r>
            <a:endParaRPr lang="en-US" dirty="0"/>
          </a:p>
        </p:txBody>
      </p:sp>
      <p:sp>
        <p:nvSpPr>
          <p:cNvPr id="4" name="Frame 3"/>
          <p:cNvSpPr/>
          <p:nvPr/>
        </p:nvSpPr>
        <p:spPr>
          <a:xfrm>
            <a:off x="288459" y="3291103"/>
            <a:ext cx="8515304" cy="1506882"/>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Reproducing important figures from BEIR VII</a:t>
            </a:r>
            <a:r>
              <a:rPr lang="en-US" dirty="0" smtClean="0"/>
              <a:t> </a:t>
            </a:r>
            <a:r>
              <a:rPr lang="en-US" dirty="0" smtClean="0"/>
              <a:t>as a</a:t>
            </a:r>
            <a:r>
              <a:rPr lang="en-US" dirty="0" smtClean="0"/>
              <a:t> benchmark</a:t>
            </a:r>
            <a:endParaRPr lang="en-US" dirty="0"/>
          </a:p>
        </p:txBody>
      </p:sp>
      <p:pic>
        <p:nvPicPr>
          <p:cNvPr id="4" name="Picture 3" descr="Macintosh HD:private:var:folders:3r:g3vjchbj1mg_xwrrdk1pfmhc0000gn:T:DMDB01DEEEE-4E24-4D6C-A6DA-E240DF1E5C47:beir_pdf__page_274_of_423_.png"/>
          <p:cNvPicPr/>
          <p:nvPr/>
        </p:nvPicPr>
        <p:blipFill>
          <a:blip r:embed="rId3">
            <a:extLst>
              <a:ext uri="{28A0092B-C50C-407E-A947-70E740481C1C}">
                <a14:useLocalDpi xmlns:p="http://schemas.openxmlformats.org/presentationml/2006/main" xmlns="" xmlns:wpc="http://schemas.microsoft.com/office/word/2010/wordprocessingCanvas" xmlns:mo="http://schemas.microsoft.com/office/mac/office/2008/main" xmlns:mc="http://schemas.openxmlformats.org/markup-compatibility/2006" xmlns:mv="urn:schemas-microsoft-com:mac:vml" xmlns:o="urn:schemas-microsoft-com:office:office" xmlns:r="http://schemas.openxmlformats.org/officeDocument/2006/relationships"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http://schemas.openxmlformats.org/drawingml/2006/main" xmlns:pic="http://schemas.openxmlformats.org/drawingml/2006/picture" xmlns:a14="http://schemas.microsoft.com/office/drawing/2010/main" xmlns:lc="http://schemas.openxmlformats.org/drawingml/2006/lockedCanvas" val="0"/>
              </a:ext>
            </a:extLst>
          </a:blip>
          <a:srcRect/>
          <a:stretch>
            <a:fillRect/>
          </a:stretch>
        </p:blipFill>
        <p:spPr bwMode="auto">
          <a:xfrm>
            <a:off x="55735" y="2251260"/>
            <a:ext cx="4522083" cy="2862473"/>
          </a:xfrm>
          <a:prstGeom prst="rect">
            <a:avLst/>
          </a:prstGeom>
          <a:noFill/>
          <a:ln>
            <a:noFill/>
          </a:ln>
        </p:spPr>
      </p:pic>
      <p:pic>
        <p:nvPicPr>
          <p:cNvPr id="5" name="Picture 4"/>
          <p:cNvPicPr/>
          <p:nvPr/>
        </p:nvPicPr>
        <p:blipFill>
          <a:blip r:embed="rId4"/>
          <a:stretch>
            <a:fillRect/>
          </a:stretch>
        </p:blipFill>
        <p:spPr>
          <a:xfrm>
            <a:off x="4711490" y="2251259"/>
            <a:ext cx="4398643" cy="2862474"/>
          </a:xfrm>
          <a:prstGeom prst="rect">
            <a:avLst/>
          </a:prstGeom>
        </p:spPr>
      </p:pic>
      <p:sp>
        <p:nvSpPr>
          <p:cNvPr id="6" name="TextBox 5"/>
          <p:cNvSpPr txBox="1"/>
          <p:nvPr/>
        </p:nvSpPr>
        <p:spPr>
          <a:xfrm>
            <a:off x="745067" y="5401733"/>
            <a:ext cx="3623733" cy="369332"/>
          </a:xfrm>
          <a:prstGeom prst="rect">
            <a:avLst/>
          </a:prstGeom>
          <a:noFill/>
        </p:spPr>
        <p:txBody>
          <a:bodyPr wrap="square" rtlCol="0">
            <a:spAutoFit/>
          </a:bodyPr>
          <a:lstStyle/>
          <a:p>
            <a:r>
              <a:rPr lang="en-US" dirty="0" smtClean="0"/>
              <a:t>BEIR </a:t>
            </a:r>
            <a:r>
              <a:rPr lang="en-US" dirty="0" err="1" smtClean="0"/>
              <a:t>VII’s</a:t>
            </a:r>
            <a:r>
              <a:rPr lang="en-US" dirty="0" smtClean="0"/>
              <a:t> model</a:t>
            </a:r>
            <a:endParaRPr lang="en-US" dirty="0"/>
          </a:p>
        </p:txBody>
      </p:sp>
      <p:sp>
        <p:nvSpPr>
          <p:cNvPr id="7" name="TextBox 6"/>
          <p:cNvSpPr txBox="1"/>
          <p:nvPr/>
        </p:nvSpPr>
        <p:spPr>
          <a:xfrm>
            <a:off x="5486400" y="5401736"/>
            <a:ext cx="3623733" cy="369332"/>
          </a:xfrm>
          <a:prstGeom prst="rect">
            <a:avLst/>
          </a:prstGeom>
          <a:noFill/>
        </p:spPr>
        <p:txBody>
          <a:bodyPr wrap="square" rtlCol="0">
            <a:spAutoFit/>
          </a:bodyPr>
          <a:lstStyle/>
          <a:p>
            <a:r>
              <a:rPr lang="en-US" dirty="0" smtClean="0"/>
              <a:t>My reproduction</a:t>
            </a:r>
            <a:endParaRPr lang="en-US" dirty="0"/>
          </a:p>
        </p:txBody>
      </p:sp>
      <p:sp>
        <p:nvSpPr>
          <p:cNvPr id="9" name="TextBox 8"/>
          <p:cNvSpPr txBox="1"/>
          <p:nvPr/>
        </p:nvSpPr>
        <p:spPr>
          <a:xfrm>
            <a:off x="285560" y="6399213"/>
            <a:ext cx="2186707" cy="369332"/>
          </a:xfrm>
          <a:prstGeom prst="rect">
            <a:avLst/>
          </a:prstGeom>
          <a:noFill/>
        </p:spPr>
        <p:txBody>
          <a:bodyPr wrap="square" rtlCol="0">
            <a:spAutoFit/>
          </a:bodyPr>
          <a:lstStyle/>
          <a:p>
            <a:r>
              <a:rPr lang="en-US" dirty="0" smtClean="0"/>
              <a:t>BEIR VII</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BEIR VII cancer associated DDREF</a:t>
            </a:r>
            <a:endParaRPr lang="en-US" dirty="0"/>
          </a:p>
        </p:txBody>
      </p:sp>
      <p:pic>
        <p:nvPicPr>
          <p:cNvPr id="4" name="Content Placeholder 3" descr="Screen Shot 2016-11-22 at 6.03.10 PM.png"/>
          <p:cNvPicPr>
            <a:picLocks noGrp="1" noChangeAspect="1"/>
          </p:cNvPicPr>
          <p:nvPr>
            <p:ph idx="1"/>
          </p:nvPr>
        </p:nvPicPr>
        <p:blipFill>
          <a:blip r:embed="rId3"/>
          <a:srcRect l="-5580" r="-575"/>
          <a:stretch>
            <a:fillRect/>
          </a:stretch>
        </p:blipFill>
        <p:spPr>
          <a:xfrm>
            <a:off x="858188" y="1498602"/>
            <a:ext cx="7287615" cy="5257800"/>
          </a:xfrm>
        </p:spPr>
      </p:pic>
      <p:sp>
        <p:nvSpPr>
          <p:cNvPr id="6" name="TextBox 5"/>
          <p:cNvSpPr txBox="1"/>
          <p:nvPr/>
        </p:nvSpPr>
        <p:spPr>
          <a:xfrm>
            <a:off x="285560" y="6399213"/>
            <a:ext cx="2186707" cy="369332"/>
          </a:xfrm>
          <a:prstGeom prst="rect">
            <a:avLst/>
          </a:prstGeom>
          <a:noFill/>
        </p:spPr>
        <p:txBody>
          <a:bodyPr wrap="square" rtlCol="0">
            <a:spAutoFit/>
          </a:bodyPr>
          <a:lstStyle/>
          <a:p>
            <a:r>
              <a:rPr lang="en-US" dirty="0" smtClean="0"/>
              <a:t>BEIR VII</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1434350"/>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Inclusion criteria</a:t>
            </a:r>
            <a:endParaRPr lang="en-US" dirty="0"/>
          </a:p>
        </p:txBody>
      </p:sp>
      <p:sp>
        <p:nvSpPr>
          <p:cNvPr id="3" name="Content Placeholder 2"/>
          <p:cNvSpPr>
            <a:spLocks noGrp="1"/>
          </p:cNvSpPr>
          <p:nvPr>
            <p:ph idx="1"/>
          </p:nvPr>
        </p:nvSpPr>
        <p:spPr>
          <a:xfrm>
            <a:off x="457200" y="1600200"/>
            <a:ext cx="6276527" cy="4883879"/>
          </a:xfrm>
        </p:spPr>
        <p:txBody>
          <a:bodyPr>
            <a:normAutofit fontScale="77500" lnSpcReduction="20000"/>
          </a:bodyPr>
          <a:lstStyle/>
          <a:p>
            <a:pPr fontAlgn="t"/>
            <a:r>
              <a:rPr lang="en-US" dirty="0" smtClean="0"/>
              <a:t>Individual-level animal data available </a:t>
            </a:r>
          </a:p>
          <a:p>
            <a:pPr fontAlgn="t"/>
            <a:r>
              <a:rPr lang="en-US" dirty="0" smtClean="0"/>
              <a:t>External radiation exposures</a:t>
            </a:r>
          </a:p>
          <a:p>
            <a:pPr fontAlgn="t"/>
            <a:r>
              <a:rPr lang="en-US" dirty="0" smtClean="0"/>
              <a:t>Low – LET, whole body exposures</a:t>
            </a:r>
          </a:p>
          <a:p>
            <a:pPr fontAlgn="t"/>
            <a:r>
              <a:rPr lang="en-US" dirty="0" smtClean="0"/>
              <a:t>Total dose equal to or below 2</a:t>
            </a:r>
            <a:r>
              <a:rPr lang="en-US" dirty="0" smtClean="0"/>
              <a:t> </a:t>
            </a:r>
            <a:r>
              <a:rPr lang="en-US" dirty="0" err="1" smtClean="0"/>
              <a:t>Gy</a:t>
            </a:r>
            <a:endParaRPr lang="en-US" dirty="0" smtClean="0"/>
          </a:p>
          <a:p>
            <a:pPr fontAlgn="t"/>
            <a:r>
              <a:rPr lang="en-US" dirty="0" smtClean="0"/>
              <a:t>No other treatments (e.g. no chemical exposures)</a:t>
            </a:r>
          </a:p>
          <a:p>
            <a:pPr fontAlgn="t"/>
            <a:r>
              <a:rPr lang="en-US" dirty="0" smtClean="0"/>
              <a:t>Digitized data on treatment and cancer incidences confirmed by primary literature</a:t>
            </a:r>
          </a:p>
          <a:p>
            <a:pPr fontAlgn="t"/>
            <a:r>
              <a:rPr lang="en-US" dirty="0" smtClean="0"/>
              <a:t>Cancer associated cause of death</a:t>
            </a:r>
          </a:p>
          <a:p>
            <a:pPr fontAlgn="t"/>
            <a:r>
              <a:rPr lang="en-US" dirty="0" smtClean="0"/>
              <a:t>At least three distinct treatment groups per stratum so that a linear-quadratic model can be fitted</a:t>
            </a:r>
          </a:p>
          <a:p>
            <a:endParaRPr lang="en-US" dirty="0"/>
          </a:p>
        </p:txBody>
      </p:sp>
      <p:pic>
        <p:nvPicPr>
          <p:cNvPr id="84994" name="Picture 2"/>
          <p:cNvPicPr>
            <a:picLocks noChangeAspect="1" noChangeArrowheads="1"/>
          </p:cNvPicPr>
          <p:nvPr/>
        </p:nvPicPr>
        <p:blipFill>
          <a:blip r:embed="rId3"/>
          <a:srcRect/>
          <a:stretch>
            <a:fillRect/>
          </a:stretch>
        </p:blipFill>
        <p:spPr bwMode="auto">
          <a:xfrm>
            <a:off x="6232232" y="2256057"/>
            <a:ext cx="3292529" cy="32925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2370222"/>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Right Arrow 21"/>
          <p:cNvSpPr/>
          <p:nvPr/>
        </p:nvSpPr>
        <p:spPr>
          <a:xfrm rot="19800000">
            <a:off x="6890717" y="2260742"/>
            <a:ext cx="80203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7769860" y="1727122"/>
            <a:ext cx="1374140" cy="369332"/>
          </a:xfrm>
          <a:prstGeom prst="rect">
            <a:avLst/>
          </a:prstGeom>
          <a:noFill/>
        </p:spPr>
        <p:txBody>
          <a:bodyPr wrap="square" rtlCol="0">
            <a:spAutoFit/>
          </a:bodyPr>
          <a:lstStyle/>
          <a:p>
            <a:r>
              <a:rPr lang="en-US" b="1" dirty="0" smtClean="0"/>
              <a:t>Gender</a:t>
            </a:r>
            <a:endParaRPr lang="en-US" b="1" dirty="0"/>
          </a:p>
        </p:txBody>
      </p:sp>
      <p:sp>
        <p:nvSpPr>
          <p:cNvPr id="24" name="TextBox 23"/>
          <p:cNvSpPr txBox="1"/>
          <p:nvPr/>
        </p:nvSpPr>
        <p:spPr>
          <a:xfrm>
            <a:off x="7801815" y="2454504"/>
            <a:ext cx="1374140" cy="369332"/>
          </a:xfrm>
          <a:prstGeom prst="rect">
            <a:avLst/>
          </a:prstGeom>
          <a:noFill/>
        </p:spPr>
        <p:txBody>
          <a:bodyPr wrap="square" rtlCol="0">
            <a:spAutoFit/>
          </a:bodyPr>
          <a:lstStyle/>
          <a:p>
            <a:r>
              <a:rPr lang="en-US" b="1" dirty="0" smtClean="0"/>
              <a:t>Age</a:t>
            </a:r>
            <a:endParaRPr lang="en-US" b="1" dirty="0"/>
          </a:p>
        </p:txBody>
      </p:sp>
      <p:sp>
        <p:nvSpPr>
          <p:cNvPr id="25" name="TextBox 24"/>
          <p:cNvSpPr txBox="1"/>
          <p:nvPr/>
        </p:nvSpPr>
        <p:spPr>
          <a:xfrm>
            <a:off x="7769860" y="3157566"/>
            <a:ext cx="1374140" cy="369332"/>
          </a:xfrm>
          <a:prstGeom prst="rect">
            <a:avLst/>
          </a:prstGeom>
          <a:noFill/>
        </p:spPr>
        <p:txBody>
          <a:bodyPr wrap="square" rtlCol="0">
            <a:spAutoFit/>
          </a:bodyPr>
          <a:lstStyle/>
          <a:p>
            <a:r>
              <a:rPr lang="en-US" b="1" dirty="0" smtClean="0"/>
              <a:t>Strain</a:t>
            </a:r>
            <a:endParaRPr lang="en-US" b="1" dirty="0"/>
          </a:p>
        </p:txBody>
      </p:sp>
      <p:sp>
        <p:nvSpPr>
          <p:cNvPr id="26" name="Right Arrow 25"/>
          <p:cNvSpPr/>
          <p:nvPr/>
        </p:nvSpPr>
        <p:spPr>
          <a:xfrm rot="1800000">
            <a:off x="6890718" y="3008339"/>
            <a:ext cx="80203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6976281" y="2630398"/>
            <a:ext cx="80203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8067" name="Picture 3"/>
          <p:cNvPicPr>
            <a:picLocks noChangeAspect="1" noChangeArrowheads="1"/>
          </p:cNvPicPr>
          <p:nvPr/>
        </p:nvPicPr>
        <p:blipFill>
          <a:blip r:embed="rId3"/>
          <a:srcRect/>
          <a:stretch>
            <a:fillRect/>
          </a:stretch>
        </p:blipFill>
        <p:spPr bwMode="auto">
          <a:xfrm>
            <a:off x="436961" y="696594"/>
            <a:ext cx="650797" cy="642144"/>
          </a:xfrm>
          <a:prstGeom prst="rect">
            <a:avLst/>
          </a:prstGeom>
          <a:noFill/>
          <a:ln w="9525">
            <a:noFill/>
            <a:miter lim="800000"/>
            <a:headEnd/>
            <a:tailEnd/>
          </a:ln>
          <a:effectLst/>
        </p:spPr>
      </p:pic>
      <p:pic>
        <p:nvPicPr>
          <p:cNvPr id="88068" name="Picture 4"/>
          <p:cNvPicPr>
            <a:picLocks noChangeAspect="1" noChangeArrowheads="1"/>
          </p:cNvPicPr>
          <p:nvPr/>
        </p:nvPicPr>
        <p:blipFill>
          <a:blip r:embed="rId4"/>
          <a:srcRect/>
          <a:stretch>
            <a:fillRect/>
          </a:stretch>
        </p:blipFill>
        <p:spPr bwMode="auto">
          <a:xfrm>
            <a:off x="794645" y="1287202"/>
            <a:ext cx="445513" cy="439590"/>
          </a:xfrm>
          <a:prstGeom prst="rect">
            <a:avLst/>
          </a:prstGeom>
          <a:noFill/>
          <a:ln w="9525">
            <a:noFill/>
            <a:miter lim="800000"/>
            <a:headEnd/>
            <a:tailEnd/>
          </a:ln>
          <a:effectLst/>
        </p:spPr>
      </p:pic>
      <p:pic>
        <p:nvPicPr>
          <p:cNvPr id="28" name="Picture 4"/>
          <p:cNvPicPr>
            <a:picLocks noChangeAspect="1" noChangeArrowheads="1"/>
          </p:cNvPicPr>
          <p:nvPr/>
        </p:nvPicPr>
        <p:blipFill>
          <a:blip r:embed="rId4"/>
          <a:srcRect/>
          <a:stretch>
            <a:fillRect/>
          </a:stretch>
        </p:blipFill>
        <p:spPr bwMode="auto">
          <a:xfrm>
            <a:off x="544364" y="1777937"/>
            <a:ext cx="856746" cy="845355"/>
          </a:xfrm>
          <a:prstGeom prst="rect">
            <a:avLst/>
          </a:prstGeom>
          <a:noFill/>
          <a:ln w="9525">
            <a:noFill/>
            <a:miter lim="800000"/>
            <a:headEnd/>
            <a:tailEnd/>
          </a:ln>
          <a:effectLst/>
        </p:spPr>
      </p:pic>
      <p:pic>
        <p:nvPicPr>
          <p:cNvPr id="29" name="Picture 4"/>
          <p:cNvPicPr>
            <a:picLocks noChangeAspect="1" noChangeArrowheads="1"/>
          </p:cNvPicPr>
          <p:nvPr/>
        </p:nvPicPr>
        <p:blipFill>
          <a:blip r:embed="rId4"/>
          <a:srcRect/>
          <a:stretch>
            <a:fillRect/>
          </a:stretch>
        </p:blipFill>
        <p:spPr bwMode="auto">
          <a:xfrm>
            <a:off x="1570822" y="1040249"/>
            <a:ext cx="517530" cy="510649"/>
          </a:xfrm>
          <a:prstGeom prst="rect">
            <a:avLst/>
          </a:prstGeom>
          <a:noFill/>
          <a:ln w="9525">
            <a:noFill/>
            <a:miter lim="800000"/>
            <a:headEnd/>
            <a:tailEnd/>
          </a:ln>
          <a:effectLst/>
        </p:spPr>
      </p:pic>
      <p:pic>
        <p:nvPicPr>
          <p:cNvPr id="30" name="Picture 4"/>
          <p:cNvPicPr>
            <a:picLocks noChangeAspect="1" noChangeArrowheads="1"/>
          </p:cNvPicPr>
          <p:nvPr/>
        </p:nvPicPr>
        <p:blipFill>
          <a:blip r:embed="rId4"/>
          <a:srcRect/>
          <a:stretch>
            <a:fillRect/>
          </a:stretch>
        </p:blipFill>
        <p:spPr bwMode="auto">
          <a:xfrm>
            <a:off x="1087758" y="379383"/>
            <a:ext cx="695794" cy="686543"/>
          </a:xfrm>
          <a:prstGeom prst="rect">
            <a:avLst/>
          </a:prstGeom>
          <a:noFill/>
          <a:ln w="9525">
            <a:noFill/>
            <a:miter lim="800000"/>
            <a:headEnd/>
            <a:tailEnd/>
          </a:ln>
          <a:effectLst/>
        </p:spPr>
      </p:pic>
      <p:pic>
        <p:nvPicPr>
          <p:cNvPr id="31" name="Picture 3"/>
          <p:cNvPicPr>
            <a:picLocks noChangeAspect="1" noChangeArrowheads="1"/>
          </p:cNvPicPr>
          <p:nvPr/>
        </p:nvPicPr>
        <p:blipFill>
          <a:blip r:embed="rId3"/>
          <a:srcRect/>
          <a:stretch>
            <a:fillRect/>
          </a:stretch>
        </p:blipFill>
        <p:spPr bwMode="auto">
          <a:xfrm>
            <a:off x="1896220" y="696594"/>
            <a:ext cx="454031" cy="447994"/>
          </a:xfrm>
          <a:prstGeom prst="rect">
            <a:avLst/>
          </a:prstGeom>
          <a:noFill/>
          <a:ln w="9525">
            <a:noFill/>
            <a:miter lim="800000"/>
            <a:headEnd/>
            <a:tailEnd/>
          </a:ln>
          <a:effectLst/>
        </p:spPr>
      </p:pic>
      <p:pic>
        <p:nvPicPr>
          <p:cNvPr id="32" name="Picture 3"/>
          <p:cNvPicPr>
            <a:picLocks noChangeAspect="1" noChangeArrowheads="1"/>
          </p:cNvPicPr>
          <p:nvPr/>
        </p:nvPicPr>
        <p:blipFill>
          <a:blip r:embed="rId3"/>
          <a:srcRect/>
          <a:stretch>
            <a:fillRect/>
          </a:stretch>
        </p:blipFill>
        <p:spPr bwMode="auto">
          <a:xfrm>
            <a:off x="1288841" y="1466616"/>
            <a:ext cx="449714" cy="443734"/>
          </a:xfrm>
          <a:prstGeom prst="rect">
            <a:avLst/>
          </a:prstGeom>
          <a:noFill/>
          <a:ln w="9525">
            <a:noFill/>
            <a:miter lim="800000"/>
            <a:headEnd/>
            <a:tailEnd/>
          </a:ln>
          <a:effectLst/>
        </p:spPr>
      </p:pic>
      <p:pic>
        <p:nvPicPr>
          <p:cNvPr id="33" name="Picture 3"/>
          <p:cNvPicPr>
            <a:picLocks noChangeAspect="1" noChangeArrowheads="1"/>
          </p:cNvPicPr>
          <p:nvPr/>
        </p:nvPicPr>
        <p:blipFill>
          <a:blip r:embed="rId3"/>
          <a:srcRect/>
          <a:stretch>
            <a:fillRect/>
          </a:stretch>
        </p:blipFill>
        <p:spPr bwMode="auto">
          <a:xfrm>
            <a:off x="1570822" y="1920230"/>
            <a:ext cx="650797" cy="642144"/>
          </a:xfrm>
          <a:prstGeom prst="rect">
            <a:avLst/>
          </a:prstGeom>
          <a:noFill/>
          <a:ln w="9525">
            <a:noFill/>
            <a:miter lim="800000"/>
            <a:headEnd/>
            <a:tailEnd/>
          </a:ln>
          <a:effectLst/>
        </p:spPr>
      </p:pic>
      <p:pic>
        <p:nvPicPr>
          <p:cNvPr id="34" name="Picture 4"/>
          <p:cNvPicPr>
            <a:picLocks noChangeAspect="1" noChangeArrowheads="1"/>
          </p:cNvPicPr>
          <p:nvPr/>
        </p:nvPicPr>
        <p:blipFill>
          <a:blip r:embed="rId4"/>
          <a:srcRect/>
          <a:stretch>
            <a:fillRect/>
          </a:stretch>
        </p:blipFill>
        <p:spPr bwMode="auto">
          <a:xfrm>
            <a:off x="451220" y="4664531"/>
            <a:ext cx="856746" cy="845355"/>
          </a:xfrm>
          <a:prstGeom prst="rect">
            <a:avLst/>
          </a:prstGeom>
          <a:noFill/>
          <a:ln w="9525">
            <a:noFill/>
            <a:miter lim="800000"/>
            <a:headEnd/>
            <a:tailEnd/>
          </a:ln>
          <a:effectLst/>
        </p:spPr>
      </p:pic>
      <p:pic>
        <p:nvPicPr>
          <p:cNvPr id="35" name="Picture 4"/>
          <p:cNvPicPr>
            <a:picLocks noChangeAspect="1" noChangeArrowheads="1"/>
          </p:cNvPicPr>
          <p:nvPr/>
        </p:nvPicPr>
        <p:blipFill>
          <a:blip r:embed="rId4"/>
          <a:srcRect/>
          <a:stretch>
            <a:fillRect/>
          </a:stretch>
        </p:blipFill>
        <p:spPr bwMode="auto">
          <a:xfrm>
            <a:off x="91901" y="5166196"/>
            <a:ext cx="695794" cy="686543"/>
          </a:xfrm>
          <a:prstGeom prst="rect">
            <a:avLst/>
          </a:prstGeom>
          <a:noFill/>
          <a:ln w="9525">
            <a:noFill/>
            <a:miter lim="800000"/>
            <a:headEnd/>
            <a:tailEnd/>
          </a:ln>
          <a:effectLst/>
        </p:spPr>
      </p:pic>
      <p:pic>
        <p:nvPicPr>
          <p:cNvPr id="36" name="Picture 3"/>
          <p:cNvPicPr>
            <a:picLocks noChangeAspect="1" noChangeArrowheads="1"/>
          </p:cNvPicPr>
          <p:nvPr/>
        </p:nvPicPr>
        <p:blipFill>
          <a:blip r:embed="rId3"/>
          <a:srcRect/>
          <a:stretch>
            <a:fillRect/>
          </a:stretch>
        </p:blipFill>
        <p:spPr bwMode="auto">
          <a:xfrm>
            <a:off x="1547751" y="5355356"/>
            <a:ext cx="650797" cy="642144"/>
          </a:xfrm>
          <a:prstGeom prst="rect">
            <a:avLst/>
          </a:prstGeom>
          <a:noFill/>
          <a:ln w="9525">
            <a:noFill/>
            <a:miter lim="800000"/>
            <a:headEnd/>
            <a:tailEnd/>
          </a:ln>
          <a:effectLst/>
        </p:spPr>
      </p:pic>
      <p:pic>
        <p:nvPicPr>
          <p:cNvPr id="37" name="Picture 3"/>
          <p:cNvPicPr>
            <a:picLocks noChangeAspect="1" noChangeArrowheads="1"/>
          </p:cNvPicPr>
          <p:nvPr/>
        </p:nvPicPr>
        <p:blipFill>
          <a:blip r:embed="rId3"/>
          <a:srcRect/>
          <a:stretch>
            <a:fillRect/>
          </a:stretch>
        </p:blipFill>
        <p:spPr bwMode="auto">
          <a:xfrm>
            <a:off x="2060195" y="5084420"/>
            <a:ext cx="650797" cy="642144"/>
          </a:xfrm>
          <a:prstGeom prst="rect">
            <a:avLst/>
          </a:prstGeom>
          <a:noFill/>
          <a:ln w="9525">
            <a:noFill/>
            <a:miter lim="800000"/>
            <a:headEnd/>
            <a:tailEnd/>
          </a:ln>
          <a:effectLst/>
        </p:spPr>
      </p:pic>
      <p:pic>
        <p:nvPicPr>
          <p:cNvPr id="38" name="Picture 3"/>
          <p:cNvPicPr>
            <a:picLocks noChangeAspect="1" noChangeArrowheads="1"/>
          </p:cNvPicPr>
          <p:nvPr/>
        </p:nvPicPr>
        <p:blipFill>
          <a:blip r:embed="rId3"/>
          <a:srcRect/>
          <a:stretch>
            <a:fillRect/>
          </a:stretch>
        </p:blipFill>
        <p:spPr bwMode="auto">
          <a:xfrm>
            <a:off x="2256961" y="4063366"/>
            <a:ext cx="454031" cy="447994"/>
          </a:xfrm>
          <a:prstGeom prst="rect">
            <a:avLst/>
          </a:prstGeom>
          <a:noFill/>
          <a:ln w="9525">
            <a:noFill/>
            <a:miter lim="800000"/>
            <a:headEnd/>
            <a:tailEnd/>
          </a:ln>
          <a:effectLst/>
        </p:spPr>
      </p:pic>
      <p:pic>
        <p:nvPicPr>
          <p:cNvPr id="39" name="Picture 3"/>
          <p:cNvPicPr>
            <a:picLocks noChangeAspect="1" noChangeArrowheads="1"/>
          </p:cNvPicPr>
          <p:nvPr/>
        </p:nvPicPr>
        <p:blipFill>
          <a:blip r:embed="rId3"/>
          <a:srcRect/>
          <a:stretch>
            <a:fillRect/>
          </a:stretch>
        </p:blipFill>
        <p:spPr bwMode="auto">
          <a:xfrm>
            <a:off x="1876226" y="4287363"/>
            <a:ext cx="449714" cy="443734"/>
          </a:xfrm>
          <a:prstGeom prst="rect">
            <a:avLst/>
          </a:prstGeom>
          <a:noFill/>
          <a:ln w="9525">
            <a:noFill/>
            <a:miter lim="800000"/>
            <a:headEnd/>
            <a:tailEnd/>
          </a:ln>
          <a:effectLst/>
        </p:spPr>
      </p:pic>
      <p:pic>
        <p:nvPicPr>
          <p:cNvPr id="40" name="Picture 4"/>
          <p:cNvPicPr>
            <a:picLocks noChangeAspect="1" noChangeArrowheads="1"/>
          </p:cNvPicPr>
          <p:nvPr/>
        </p:nvPicPr>
        <p:blipFill>
          <a:blip r:embed="rId4"/>
          <a:srcRect/>
          <a:stretch>
            <a:fillRect/>
          </a:stretch>
        </p:blipFill>
        <p:spPr bwMode="auto">
          <a:xfrm>
            <a:off x="228463" y="3958517"/>
            <a:ext cx="445513" cy="439590"/>
          </a:xfrm>
          <a:prstGeom prst="rect">
            <a:avLst/>
          </a:prstGeom>
          <a:noFill/>
          <a:ln w="9525">
            <a:noFill/>
            <a:miter lim="800000"/>
            <a:headEnd/>
            <a:tailEnd/>
          </a:ln>
          <a:effectLst/>
        </p:spPr>
      </p:pic>
      <p:pic>
        <p:nvPicPr>
          <p:cNvPr id="41" name="Picture 4"/>
          <p:cNvPicPr>
            <a:picLocks noChangeAspect="1" noChangeArrowheads="1"/>
          </p:cNvPicPr>
          <p:nvPr/>
        </p:nvPicPr>
        <p:blipFill>
          <a:blip r:embed="rId4"/>
          <a:srcRect/>
          <a:stretch>
            <a:fillRect/>
          </a:stretch>
        </p:blipFill>
        <p:spPr bwMode="auto">
          <a:xfrm>
            <a:off x="603624" y="3711564"/>
            <a:ext cx="517530" cy="5106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3239246"/>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1" name="Content Placeholder 3" descr="Screen Shot 2016-11-30 at 5.23.27 PM.png"/>
          <p:cNvPicPr>
            <a:picLocks noGrp="1" noChangeAspect="1"/>
          </p:cNvPicPr>
          <p:nvPr>
            <p:ph idx="1"/>
          </p:nvPr>
        </p:nvPicPr>
        <p:blipFill>
          <a:blip r:embed="rId3"/>
          <a:srcRect l="-9908" r="-9908"/>
          <a:stretch>
            <a:fillRect/>
          </a:stretch>
        </p:blipFill>
        <p:spPr>
          <a:xfrm>
            <a:off x="108739" y="1265788"/>
            <a:ext cx="3294855" cy="1812043"/>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4029382"/>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p:cNvSpPr txBox="1"/>
          <p:nvPr/>
        </p:nvSpPr>
        <p:spPr>
          <a:xfrm>
            <a:off x="7573643" y="3847647"/>
            <a:ext cx="1374140" cy="923330"/>
          </a:xfrm>
          <a:prstGeom prst="rect">
            <a:avLst/>
          </a:prstGeom>
          <a:noFill/>
        </p:spPr>
        <p:txBody>
          <a:bodyPr wrap="square" rtlCol="0">
            <a:spAutoFit/>
          </a:bodyPr>
          <a:lstStyle/>
          <a:p>
            <a:r>
              <a:rPr lang="en-US" b="1" dirty="0" smtClean="0"/>
              <a:t>Profile likelihood estimates</a:t>
            </a:r>
            <a:endParaRPr lang="en-US" b="1" dirty="0"/>
          </a:p>
        </p:txBody>
      </p:sp>
      <p:sp>
        <p:nvSpPr>
          <p:cNvPr id="26" name="Right Arrow 25"/>
          <p:cNvSpPr/>
          <p:nvPr/>
        </p:nvSpPr>
        <p:spPr>
          <a:xfrm>
            <a:off x="6951851" y="4272192"/>
            <a:ext cx="62179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114" name="Picture 2"/>
          <p:cNvPicPr>
            <a:picLocks noChangeAspect="1" noChangeArrowheads="1"/>
          </p:cNvPicPr>
          <p:nvPr/>
        </p:nvPicPr>
        <p:blipFill>
          <a:blip r:embed="rId3"/>
          <a:srcRect/>
          <a:stretch>
            <a:fillRect/>
          </a:stretch>
        </p:blipFill>
        <p:spPr bwMode="auto">
          <a:xfrm>
            <a:off x="190556" y="1490615"/>
            <a:ext cx="2960687" cy="22209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4931830"/>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7573643" y="4901610"/>
            <a:ext cx="1374140" cy="646331"/>
          </a:xfrm>
          <a:prstGeom prst="rect">
            <a:avLst/>
          </a:prstGeom>
          <a:noFill/>
        </p:spPr>
        <p:txBody>
          <a:bodyPr wrap="square" rtlCol="0">
            <a:spAutoFit/>
          </a:bodyPr>
          <a:lstStyle/>
          <a:p>
            <a:r>
              <a:rPr lang="en-US" b="1" dirty="0" smtClean="0"/>
              <a:t>DDREF = 1+β/α*Dose</a:t>
            </a:r>
            <a:endParaRPr lang="en-US" b="1" dirty="0"/>
          </a:p>
        </p:txBody>
      </p:sp>
      <p:sp>
        <p:nvSpPr>
          <p:cNvPr id="22" name="Right Arrow 21"/>
          <p:cNvSpPr/>
          <p:nvPr/>
        </p:nvSpPr>
        <p:spPr>
          <a:xfrm>
            <a:off x="6951851" y="5224776"/>
            <a:ext cx="62179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Ionizing </a:t>
            </a:r>
            <a:r>
              <a:rPr lang="en-US" dirty="0" smtClean="0"/>
              <a:t>Radiation Action</a:t>
            </a:r>
            <a:endParaRPr lang="en-US" dirty="0"/>
          </a:p>
        </p:txBody>
      </p:sp>
      <p:sp>
        <p:nvSpPr>
          <p:cNvPr id="3" name="Content Placeholder 2"/>
          <p:cNvSpPr>
            <a:spLocks noGrp="1"/>
          </p:cNvSpPr>
          <p:nvPr>
            <p:ph idx="1"/>
          </p:nvPr>
        </p:nvSpPr>
        <p:spPr>
          <a:xfrm>
            <a:off x="4413752" y="1383316"/>
            <a:ext cx="4545737" cy="5440362"/>
          </a:xfrm>
        </p:spPr>
        <p:txBody>
          <a:bodyPr>
            <a:normAutofit fontScale="92500"/>
          </a:bodyPr>
          <a:lstStyle/>
          <a:p>
            <a:r>
              <a:rPr lang="en-US" b="1" dirty="0" smtClean="0"/>
              <a:t>Indirect action </a:t>
            </a:r>
            <a:r>
              <a:rPr lang="en-US" dirty="0" smtClean="0"/>
              <a:t>– photon comes into contact with water molecule and creates hydroxyl intermediate that then damages DNA (neutrons, gamma-rays, x-rays)</a:t>
            </a:r>
          </a:p>
          <a:p>
            <a:r>
              <a:rPr lang="en-US" b="1" dirty="0" smtClean="0"/>
              <a:t>Direct action </a:t>
            </a:r>
            <a:r>
              <a:rPr lang="en-US" dirty="0" smtClean="0"/>
              <a:t>– photon directly damages DNA (alpha and beta particles, protons, electrons)</a:t>
            </a:r>
            <a:endParaRPr lang="en-US" dirty="0"/>
          </a:p>
        </p:txBody>
      </p:sp>
      <p:pic>
        <p:nvPicPr>
          <p:cNvPr id="4" name="Picture 2"/>
          <p:cNvPicPr>
            <a:picLocks noChangeAspect="1" noChangeArrowheads="1"/>
          </p:cNvPicPr>
          <p:nvPr/>
        </p:nvPicPr>
        <p:blipFill>
          <a:blip r:embed="rId3"/>
          <a:srcRect/>
          <a:stretch>
            <a:fillRect/>
          </a:stretch>
        </p:blipFill>
        <p:spPr bwMode="auto">
          <a:xfrm>
            <a:off x="285560" y="1417638"/>
            <a:ext cx="4076700" cy="4981575"/>
          </a:xfrm>
          <a:prstGeom prst="rect">
            <a:avLst/>
          </a:prstGeom>
          <a:noFill/>
          <a:ln w="9525">
            <a:noFill/>
            <a:miter lim="800000"/>
            <a:headEnd/>
            <a:tailEnd/>
          </a:ln>
        </p:spPr>
      </p:pic>
      <p:sp>
        <p:nvSpPr>
          <p:cNvPr id="6" name="TextBox 5"/>
          <p:cNvSpPr txBox="1"/>
          <p:nvPr/>
        </p:nvSpPr>
        <p:spPr>
          <a:xfrm>
            <a:off x="285560" y="6399213"/>
            <a:ext cx="2186707" cy="369332"/>
          </a:xfrm>
          <a:prstGeom prst="rect">
            <a:avLst/>
          </a:prstGeom>
          <a:noFill/>
        </p:spPr>
        <p:txBody>
          <a:bodyPr wrap="square" rtlCol="0">
            <a:spAutoFit/>
          </a:bodyPr>
          <a:lstStyle/>
          <a:p>
            <a:r>
              <a:rPr lang="en-US" dirty="0" smtClean="0"/>
              <a:t>Eric Hall, 6</a:t>
            </a:r>
            <a:r>
              <a:rPr lang="en-US" baseline="30000" dirty="0" smtClean="0"/>
              <a:t>th</a:t>
            </a:r>
            <a:r>
              <a:rPr lang="en-US" dirty="0" smtClean="0"/>
              <a:t> edition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en-US" dirty="0"/>
          </a:p>
        </p:txBody>
      </p:sp>
      <p:sp>
        <p:nvSpPr>
          <p:cNvPr id="9" name="TextBox 8"/>
          <p:cNvSpPr txBox="1"/>
          <p:nvPr/>
        </p:nvSpPr>
        <p:spPr>
          <a:xfrm>
            <a:off x="1771154" y="1600200"/>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10" name="TextBox 9"/>
          <p:cNvSpPr txBox="1"/>
          <p:nvPr/>
        </p:nvSpPr>
        <p:spPr>
          <a:xfrm>
            <a:off x="1773173"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11" name="TextBox 10"/>
          <p:cNvSpPr txBox="1"/>
          <p:nvPr/>
        </p:nvSpPr>
        <p:spPr>
          <a:xfrm>
            <a:off x="1775192" y="3342232"/>
            <a:ext cx="5581502" cy="369332"/>
          </a:xfrm>
          <a:prstGeom prst="rect">
            <a:avLst/>
          </a:prstGeom>
          <a:noFill/>
        </p:spPr>
        <p:txBody>
          <a:bodyPr wrap="square" rtlCol="0">
            <a:spAutoFit/>
          </a:bodyPr>
          <a:lstStyle/>
          <a:p>
            <a:pPr algn="ctr"/>
            <a:r>
              <a:rPr lang="en-US" dirty="0" smtClean="0"/>
              <a:t>Linear-quadratic modeling</a:t>
            </a:r>
            <a:endParaRPr lang="en-US" dirty="0"/>
          </a:p>
        </p:txBody>
      </p:sp>
      <p:sp>
        <p:nvSpPr>
          <p:cNvPr id="12" name="TextBox 11"/>
          <p:cNvSpPr txBox="1"/>
          <p:nvPr/>
        </p:nvSpPr>
        <p:spPr>
          <a:xfrm>
            <a:off x="1777211"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13" name="TextBox 12"/>
          <p:cNvSpPr txBox="1"/>
          <p:nvPr/>
        </p:nvSpPr>
        <p:spPr>
          <a:xfrm>
            <a:off x="1779230" y="5034074"/>
            <a:ext cx="5581502" cy="369332"/>
          </a:xfrm>
          <a:prstGeom prst="rect">
            <a:avLst/>
          </a:prstGeom>
          <a:noFill/>
        </p:spPr>
        <p:txBody>
          <a:bodyPr wrap="square" rtlCol="0">
            <a:spAutoFit/>
          </a:bodyPr>
          <a:lstStyle/>
          <a:p>
            <a:pPr algn="ctr"/>
            <a:r>
              <a:rPr lang="en-US" dirty="0" smtClean="0"/>
              <a:t>Calculating DDREF</a:t>
            </a:r>
            <a:endParaRPr lang="en-US" dirty="0"/>
          </a:p>
        </p:txBody>
      </p:sp>
      <p:sp>
        <p:nvSpPr>
          <p:cNvPr id="14" name="TextBox 13"/>
          <p:cNvSpPr txBox="1"/>
          <p:nvPr/>
        </p:nvSpPr>
        <p:spPr>
          <a:xfrm>
            <a:off x="1781249"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6" name="Down Arrow 15"/>
          <p:cNvSpPr/>
          <p:nvPr/>
        </p:nvSpPr>
        <p:spPr>
          <a:xfrm>
            <a:off x="4582672" y="207223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7" name="Down Arrow 16"/>
          <p:cNvSpPr/>
          <p:nvPr/>
        </p:nvSpPr>
        <p:spPr>
          <a:xfrm>
            <a:off x="4584691"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8" name="Down Arrow 17"/>
          <p:cNvSpPr/>
          <p:nvPr/>
        </p:nvSpPr>
        <p:spPr>
          <a:xfrm>
            <a:off x="4586710"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Down Arrow 18"/>
          <p:cNvSpPr/>
          <p:nvPr/>
        </p:nvSpPr>
        <p:spPr>
          <a:xfrm>
            <a:off x="4586710"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0" name="Down Arrow 19"/>
          <p:cNvSpPr/>
          <p:nvPr/>
        </p:nvSpPr>
        <p:spPr>
          <a:xfrm>
            <a:off x="4588729"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5" name="Frame 14"/>
          <p:cNvSpPr/>
          <p:nvPr/>
        </p:nvSpPr>
        <p:spPr>
          <a:xfrm>
            <a:off x="2377084" y="5784142"/>
            <a:ext cx="4411176"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7" name="Picture 26" descr="Macintosh HD:Users:benjaminhaley:Dropbox:Ben:paper fig 8.tiff"/>
          <p:cNvPicPr/>
          <p:nvPr/>
        </p:nvPicPr>
        <p:blipFill>
          <a:blip r:embed="rId3">
            <a:extLst>
              <a:ext uri="{28A0092B-C50C-407E-A947-70E740481C1C}">
                <a14:useLocalDpi xmlns:lc="http://schemas.openxmlformats.org/drawingml/2006/lockedCanvas" xmlns:a14="http://schemas.microsoft.com/office/drawing/2010/main" xmlns:pic="http://schemas.openxmlformats.org/drawingml/2006/picture" xmlns:a="http://schemas.openxmlformats.org/drawingml/2006/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r="http://schemas.openxmlformats.org/officeDocument/2006/relationships" xmlns:o="urn:schemas-microsoft-com:office:office" xmlns:mv="urn:schemas-microsoft-com:mac:vml" xmlns:mc="http://schemas.openxmlformats.org/markup-compatibility/2006" xmlns:mo="http://schemas.microsoft.com/office/mac/office/2008/main" xmlns:wpc="http://schemas.microsoft.com/office/word/2010/wordprocessingCanvas" xmlns="" xmlns:p="http://schemas.openxmlformats.org/presentationml/2006/main" val="0"/>
              </a:ext>
            </a:extLst>
          </a:blip>
          <a:srcRect/>
          <a:stretch>
            <a:fillRect/>
          </a:stretch>
        </p:blipFill>
        <p:spPr bwMode="auto">
          <a:xfrm>
            <a:off x="152094" y="1034606"/>
            <a:ext cx="2736850" cy="4368800"/>
          </a:xfrm>
          <a:prstGeom prst="rect">
            <a:avLst/>
          </a:prstGeom>
          <a:noFill/>
          <a:ln>
            <a:noFill/>
          </a:ln>
        </p:spPr>
      </p:pic>
      <p:sp>
        <p:nvSpPr>
          <p:cNvPr id="26" name="Right Arrow 25"/>
          <p:cNvSpPr/>
          <p:nvPr/>
        </p:nvSpPr>
        <p:spPr>
          <a:xfrm rot="19800000">
            <a:off x="6843096" y="5686817"/>
            <a:ext cx="53035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454254" y="5085277"/>
            <a:ext cx="1759390" cy="646331"/>
          </a:xfrm>
          <a:prstGeom prst="rect">
            <a:avLst/>
          </a:prstGeom>
          <a:noFill/>
        </p:spPr>
        <p:txBody>
          <a:bodyPr wrap="square" rtlCol="0">
            <a:spAutoFit/>
          </a:bodyPr>
          <a:lstStyle/>
          <a:p>
            <a:r>
              <a:rPr lang="en-US" b="1" dirty="0" smtClean="0"/>
              <a:t>Eliminate </a:t>
            </a:r>
            <a:r>
              <a:rPr lang="en-US" b="1" dirty="0" err="1" smtClean="0"/>
              <a:t>hormesis</a:t>
            </a:r>
            <a:endParaRPr lang="en-US" b="1" dirty="0" smtClean="0"/>
          </a:p>
        </p:txBody>
      </p:sp>
      <p:sp>
        <p:nvSpPr>
          <p:cNvPr id="29" name="TextBox 28"/>
          <p:cNvSpPr txBox="1"/>
          <p:nvPr/>
        </p:nvSpPr>
        <p:spPr>
          <a:xfrm>
            <a:off x="7454254" y="5804491"/>
            <a:ext cx="1374140" cy="369332"/>
          </a:xfrm>
          <a:prstGeom prst="rect">
            <a:avLst/>
          </a:prstGeom>
          <a:noFill/>
        </p:spPr>
        <p:txBody>
          <a:bodyPr wrap="square" rtlCol="0">
            <a:spAutoFit/>
          </a:bodyPr>
          <a:lstStyle/>
          <a:p>
            <a:r>
              <a:rPr lang="en-US" b="1" dirty="0" smtClean="0"/>
              <a:t>Linear-linear</a:t>
            </a:r>
            <a:endParaRPr lang="en-US" b="1" dirty="0"/>
          </a:p>
        </p:txBody>
      </p:sp>
      <p:sp>
        <p:nvSpPr>
          <p:cNvPr id="30" name="TextBox 29"/>
          <p:cNvSpPr txBox="1"/>
          <p:nvPr/>
        </p:nvSpPr>
        <p:spPr>
          <a:xfrm>
            <a:off x="7464349" y="6244793"/>
            <a:ext cx="1749295" cy="646331"/>
          </a:xfrm>
          <a:prstGeom prst="rect">
            <a:avLst/>
          </a:prstGeom>
          <a:noFill/>
        </p:spPr>
        <p:txBody>
          <a:bodyPr wrap="square" rtlCol="0">
            <a:spAutoFit/>
          </a:bodyPr>
          <a:lstStyle/>
          <a:p>
            <a:r>
              <a:rPr lang="en-US" b="1" dirty="0" smtClean="0"/>
              <a:t>Include heterogeneity</a:t>
            </a:r>
            <a:endParaRPr lang="en-US" b="1" dirty="0"/>
          </a:p>
        </p:txBody>
      </p:sp>
      <p:sp>
        <p:nvSpPr>
          <p:cNvPr id="31" name="Right Arrow 30"/>
          <p:cNvSpPr/>
          <p:nvPr/>
        </p:nvSpPr>
        <p:spPr>
          <a:xfrm rot="1800000">
            <a:off x="6843097" y="6298574"/>
            <a:ext cx="53035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a:off x="6910461" y="5988553"/>
            <a:ext cx="530352" cy="9144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research project</a:t>
            </a:r>
            <a:endParaRPr lang="en-US" dirty="0"/>
          </a:p>
        </p:txBody>
      </p:sp>
      <p:sp>
        <p:nvSpPr>
          <p:cNvPr id="7" name="Content Placeholder 6"/>
          <p:cNvSpPr>
            <a:spLocks noGrp="1"/>
          </p:cNvSpPr>
          <p:nvPr>
            <p:ph idx="1"/>
          </p:nvPr>
        </p:nvSpPr>
        <p:spPr/>
        <p:txBody>
          <a:bodyPr>
            <a:normAutofit fontScale="85000" lnSpcReduction="10000"/>
          </a:bodyPr>
          <a:lstStyle/>
          <a:p>
            <a:pPr>
              <a:buNone/>
            </a:pPr>
            <a:r>
              <a:rPr lang="en-US" dirty="0" smtClean="0"/>
              <a:t>Hypothesis: Human radiation risk estimates can be improved through rigorous statistical modeling with large, detailed mouse data sets that include protracted and acute dose data.</a:t>
            </a:r>
          </a:p>
          <a:p>
            <a:pPr>
              <a:buNone/>
            </a:pPr>
            <a:endParaRPr lang="en-US" dirty="0" smtClean="0"/>
          </a:p>
          <a:p>
            <a:pPr>
              <a:buNone/>
            </a:pPr>
            <a:r>
              <a:rPr lang="en-US" dirty="0" smtClean="0"/>
              <a:t>Aim 1: Calculate DDREF using lethal cancer endpoints from mice treated with varying radiation exposures.</a:t>
            </a:r>
          </a:p>
          <a:p>
            <a:pPr>
              <a:buNone/>
            </a:pPr>
            <a:endParaRPr lang="en-US" dirty="0" smtClean="0"/>
          </a:p>
          <a:p>
            <a:pPr>
              <a:buNone/>
            </a:pPr>
            <a:r>
              <a:rPr lang="en-US" dirty="0" smtClean="0"/>
              <a:t>Aim 2: Determine if </a:t>
            </a:r>
            <a:r>
              <a:rPr lang="en-US" dirty="0" err="1" smtClean="0"/>
              <a:t>harderian</a:t>
            </a:r>
            <a:r>
              <a:rPr lang="en-US" dirty="0" smtClean="0"/>
              <a:t> gland tumor (benign) formation in response to radiation exposure is a proper representative model for other cancer types. </a:t>
            </a:r>
            <a:endParaRPr lang="en-US" dirty="0"/>
          </a:p>
        </p:txBody>
      </p:sp>
      <p:sp>
        <p:nvSpPr>
          <p:cNvPr id="4" name="Frame 3"/>
          <p:cNvSpPr/>
          <p:nvPr/>
        </p:nvSpPr>
        <p:spPr>
          <a:xfrm>
            <a:off x="288459" y="4826187"/>
            <a:ext cx="8515304" cy="1506882"/>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Harderian</a:t>
            </a:r>
            <a:r>
              <a:rPr lang="en-US" dirty="0" smtClean="0"/>
              <a:t> gland tumors</a:t>
            </a:r>
            <a:endParaRPr lang="en-US" dirty="0"/>
          </a:p>
        </p:txBody>
      </p:sp>
      <p:sp>
        <p:nvSpPr>
          <p:cNvPr id="3" name="Content Placeholder 2"/>
          <p:cNvSpPr>
            <a:spLocks noGrp="1"/>
          </p:cNvSpPr>
          <p:nvPr>
            <p:ph idx="1"/>
          </p:nvPr>
        </p:nvSpPr>
        <p:spPr>
          <a:xfrm>
            <a:off x="457200" y="1600200"/>
            <a:ext cx="8229600" cy="4800321"/>
          </a:xfrm>
        </p:spPr>
        <p:txBody>
          <a:bodyPr>
            <a:normAutofit/>
          </a:bodyPr>
          <a:lstStyle/>
          <a:p>
            <a:r>
              <a:rPr lang="en-US" dirty="0" smtClean="0"/>
              <a:t>The </a:t>
            </a:r>
            <a:r>
              <a:rPr lang="en-US" dirty="0" err="1" smtClean="0"/>
              <a:t>harderian</a:t>
            </a:r>
            <a:r>
              <a:rPr lang="en-US" dirty="0" smtClean="0"/>
              <a:t> gland is located on the posterior surface of the eyeball and is well developed in animal species that possess a third eyelid</a:t>
            </a:r>
          </a:p>
          <a:p>
            <a:r>
              <a:rPr lang="en-US" dirty="0" smtClean="0"/>
              <a:t> The nictitating membrane (third eyelid) is transparent and covers the eye for protection, moisture, and vision </a:t>
            </a:r>
            <a:r>
              <a:rPr lang="en-US" dirty="0" smtClean="0"/>
              <a:t>purposes</a:t>
            </a:r>
            <a:endParaRPr lang="en-US" dirty="0" smtClean="0"/>
          </a:p>
          <a:p>
            <a:r>
              <a:rPr lang="en-US" dirty="0" smtClean="0"/>
              <a:t>These tumors are nonlethal, but induced by radiation</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Harderian</a:t>
            </a:r>
            <a:r>
              <a:rPr lang="en-US" dirty="0" smtClean="0"/>
              <a:t> gland tumors</a:t>
            </a:r>
            <a:endParaRPr lang="en-US" dirty="0"/>
          </a:p>
        </p:txBody>
      </p:sp>
      <p:sp>
        <p:nvSpPr>
          <p:cNvPr id="3" name="Content Placeholder 2"/>
          <p:cNvSpPr>
            <a:spLocks noGrp="1"/>
          </p:cNvSpPr>
          <p:nvPr>
            <p:ph idx="1"/>
          </p:nvPr>
        </p:nvSpPr>
        <p:spPr/>
        <p:txBody>
          <a:bodyPr/>
          <a:lstStyle/>
          <a:p>
            <a:r>
              <a:rPr lang="en-US" dirty="0" err="1" smtClean="0"/>
              <a:t>Harderian</a:t>
            </a:r>
            <a:r>
              <a:rPr lang="en-US" dirty="0" smtClean="0"/>
              <a:t> gland is commonly used to better understand the relationship between cancer incidence and</a:t>
            </a:r>
            <a:r>
              <a:rPr lang="en-US" dirty="0" smtClean="0"/>
              <a:t> low </a:t>
            </a:r>
            <a:r>
              <a:rPr lang="en-US" dirty="0" smtClean="0"/>
              <a:t>LET radiation</a:t>
            </a:r>
            <a:endParaRPr lang="en-US" dirty="0"/>
          </a:p>
        </p:txBody>
      </p:sp>
      <p:pic>
        <p:nvPicPr>
          <p:cNvPr id="6" name="Picture 5" descr="Screen Shot 2016-11-30 at 1.50.14 PM.png"/>
          <p:cNvPicPr>
            <a:picLocks noChangeAspect="1"/>
          </p:cNvPicPr>
          <p:nvPr/>
        </p:nvPicPr>
        <p:blipFill>
          <a:blip r:embed="rId3"/>
          <a:stretch>
            <a:fillRect/>
          </a:stretch>
        </p:blipFill>
        <p:spPr>
          <a:xfrm>
            <a:off x="2290643" y="3739935"/>
            <a:ext cx="4613931" cy="2620969"/>
          </a:xfrm>
          <a:prstGeom prst="rect">
            <a:avLst/>
          </a:prstGeom>
        </p:spPr>
      </p:pic>
      <p:sp>
        <p:nvSpPr>
          <p:cNvPr id="5" name="TextBox 4"/>
          <p:cNvSpPr txBox="1"/>
          <p:nvPr/>
        </p:nvSpPr>
        <p:spPr>
          <a:xfrm>
            <a:off x="6904574" y="6329359"/>
            <a:ext cx="2239426" cy="307777"/>
          </a:xfrm>
          <a:prstGeom prst="rect">
            <a:avLst/>
          </a:prstGeom>
          <a:noFill/>
        </p:spPr>
        <p:txBody>
          <a:bodyPr wrap="square" rtlCol="0">
            <a:spAutoFit/>
          </a:bodyPr>
          <a:lstStyle/>
          <a:p>
            <a:r>
              <a:rPr lang="en-US" sz="1400" dirty="0" err="1" smtClean="0"/>
              <a:t>Ullrich</a:t>
            </a:r>
            <a:r>
              <a:rPr lang="en-US" sz="1400" dirty="0" smtClean="0"/>
              <a:t> and </a:t>
            </a:r>
            <a:r>
              <a:rPr lang="en-US" sz="1400" dirty="0" err="1" smtClean="0"/>
              <a:t>Storer</a:t>
            </a:r>
            <a:r>
              <a:rPr lang="en-US" sz="1400" dirty="0" smtClean="0"/>
              <a:t> 1979</a:t>
            </a:r>
            <a:endParaRPr lang="en-US" sz="1400" dirty="0"/>
          </a:p>
        </p:txBody>
      </p:sp>
      <p:sp>
        <p:nvSpPr>
          <p:cNvPr id="8" name="TextBox 7"/>
          <p:cNvSpPr txBox="1"/>
          <p:nvPr/>
        </p:nvSpPr>
        <p:spPr>
          <a:xfrm>
            <a:off x="203199" y="3739935"/>
            <a:ext cx="2087443" cy="369332"/>
          </a:xfrm>
          <a:prstGeom prst="rect">
            <a:avLst/>
          </a:prstGeom>
          <a:noFill/>
        </p:spPr>
        <p:txBody>
          <a:bodyPr wrap="square" rtlCol="0">
            <a:spAutoFit/>
          </a:bodyPr>
          <a:lstStyle/>
          <a:p>
            <a:r>
              <a:rPr lang="en-US" b="1" dirty="0" smtClean="0"/>
              <a:t>Male –open circles</a:t>
            </a:r>
            <a:endParaRPr lang="en-US" b="1" dirty="0"/>
          </a:p>
        </p:txBody>
      </p:sp>
      <p:sp>
        <p:nvSpPr>
          <p:cNvPr id="9" name="TextBox 8"/>
          <p:cNvSpPr txBox="1"/>
          <p:nvPr/>
        </p:nvSpPr>
        <p:spPr>
          <a:xfrm>
            <a:off x="203202" y="4281794"/>
            <a:ext cx="2087443" cy="646331"/>
          </a:xfrm>
          <a:prstGeom prst="rect">
            <a:avLst/>
          </a:prstGeom>
          <a:noFill/>
        </p:spPr>
        <p:txBody>
          <a:bodyPr wrap="square" rtlCol="0">
            <a:spAutoFit/>
          </a:bodyPr>
          <a:lstStyle/>
          <a:p>
            <a:r>
              <a:rPr lang="en-US" b="1" dirty="0" smtClean="0"/>
              <a:t>Female –closed circles</a:t>
            </a:r>
            <a:endParaRPr lang="en-US"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Harderian</a:t>
            </a:r>
            <a:r>
              <a:rPr lang="en-US" dirty="0" smtClean="0"/>
              <a:t> gland concerns</a:t>
            </a:r>
            <a:endParaRPr lang="en-US" dirty="0"/>
          </a:p>
        </p:txBody>
      </p:sp>
      <p:sp>
        <p:nvSpPr>
          <p:cNvPr id="3" name="Content Placeholder 2"/>
          <p:cNvSpPr>
            <a:spLocks noGrp="1"/>
          </p:cNvSpPr>
          <p:nvPr>
            <p:ph idx="1"/>
          </p:nvPr>
        </p:nvSpPr>
        <p:spPr>
          <a:xfrm>
            <a:off x="457200" y="1600201"/>
            <a:ext cx="8229600" cy="1491436"/>
          </a:xfrm>
        </p:spPr>
        <p:txBody>
          <a:bodyPr>
            <a:normAutofit fontScale="92500" lnSpcReduction="20000"/>
          </a:bodyPr>
          <a:lstStyle/>
          <a:p>
            <a:r>
              <a:rPr lang="en-US" dirty="0" smtClean="0"/>
              <a:t>Not present in humans</a:t>
            </a:r>
          </a:p>
          <a:p>
            <a:r>
              <a:rPr lang="en-US" dirty="0" smtClean="0"/>
              <a:t>Non-lethal</a:t>
            </a:r>
          </a:p>
          <a:p>
            <a:r>
              <a:rPr lang="en-US" dirty="0" smtClean="0"/>
              <a:t>Shows trend similar to leukemia, not solid tumors</a:t>
            </a:r>
            <a:endParaRPr lang="en-US" dirty="0"/>
          </a:p>
        </p:txBody>
      </p:sp>
      <p:pic>
        <p:nvPicPr>
          <p:cNvPr id="4" name="Content Placeholder 3" descr="Screen Shot 2016-11-22 at 6.03.10 PM.png"/>
          <p:cNvPicPr>
            <a:picLocks noChangeAspect="1"/>
          </p:cNvPicPr>
          <p:nvPr/>
        </p:nvPicPr>
        <p:blipFill>
          <a:blip r:embed="rId3"/>
          <a:srcRect l="-5580" r="-575"/>
          <a:stretch>
            <a:fillRect/>
          </a:stretch>
        </p:blipFill>
        <p:spPr>
          <a:xfrm>
            <a:off x="1620498" y="3091636"/>
            <a:ext cx="5220396" cy="3766363"/>
          </a:xfrm>
          <a:prstGeom prst="rect">
            <a:avLst/>
          </a:prstGeom>
        </p:spPr>
      </p:pic>
      <p:sp>
        <p:nvSpPr>
          <p:cNvPr id="5" name="TextBox 4"/>
          <p:cNvSpPr txBox="1"/>
          <p:nvPr/>
        </p:nvSpPr>
        <p:spPr>
          <a:xfrm>
            <a:off x="4229100" y="3337867"/>
            <a:ext cx="469900" cy="461665"/>
          </a:xfrm>
          <a:prstGeom prst="rect">
            <a:avLst/>
          </a:prstGeom>
          <a:noFill/>
        </p:spPr>
        <p:txBody>
          <a:bodyPr wrap="square" rtlCol="0">
            <a:spAutoFit/>
          </a:bodyPr>
          <a:lstStyle/>
          <a:p>
            <a:r>
              <a:rPr lang="en-US" sz="2400" b="1" dirty="0" smtClean="0">
                <a:solidFill>
                  <a:srgbClr val="FF0000"/>
                </a:solidFill>
              </a:rPr>
              <a:t>X </a:t>
            </a:r>
            <a:endParaRPr lang="en-US" sz="2400" b="1" dirty="0">
              <a:solidFill>
                <a:srgbClr val="FF0000"/>
              </a:solidFill>
            </a:endParaRPr>
          </a:p>
        </p:txBody>
      </p:sp>
      <p:sp>
        <p:nvSpPr>
          <p:cNvPr id="6" name="TextBox 5"/>
          <p:cNvSpPr txBox="1"/>
          <p:nvPr/>
        </p:nvSpPr>
        <p:spPr>
          <a:xfrm>
            <a:off x="5854700" y="5189835"/>
            <a:ext cx="469900" cy="461665"/>
          </a:xfrm>
          <a:prstGeom prst="rect">
            <a:avLst/>
          </a:prstGeom>
          <a:noFill/>
        </p:spPr>
        <p:txBody>
          <a:bodyPr wrap="square" rtlCol="0">
            <a:spAutoFit/>
          </a:bodyPr>
          <a:lstStyle/>
          <a:p>
            <a:r>
              <a:rPr lang="en-US" sz="2400" b="1" dirty="0" smtClean="0">
                <a:solidFill>
                  <a:srgbClr val="FF0000"/>
                </a:solidFill>
              </a:rPr>
              <a:t>X</a:t>
            </a:r>
            <a:endParaRPr lang="en-US" sz="2400" b="1" dirty="0">
              <a:solidFill>
                <a:srgbClr val="FF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flow</a:t>
            </a:r>
            <a:endParaRPr lang="en-US" dirty="0"/>
          </a:p>
        </p:txBody>
      </p:sp>
      <p:sp>
        <p:nvSpPr>
          <p:cNvPr id="4" name="TextBox 3"/>
          <p:cNvSpPr txBox="1"/>
          <p:nvPr/>
        </p:nvSpPr>
        <p:spPr>
          <a:xfrm>
            <a:off x="3098810" y="1964264"/>
            <a:ext cx="3031067" cy="369332"/>
          </a:xfrm>
          <a:prstGeom prst="rect">
            <a:avLst/>
          </a:prstGeom>
          <a:noFill/>
        </p:spPr>
        <p:txBody>
          <a:bodyPr wrap="square" rtlCol="0">
            <a:spAutoFit/>
          </a:bodyPr>
          <a:lstStyle/>
          <a:p>
            <a:pPr algn="ctr"/>
            <a:r>
              <a:rPr lang="en-US" dirty="0" smtClean="0"/>
              <a:t>Individual cancer types</a:t>
            </a:r>
            <a:endParaRPr lang="en-US" dirty="0"/>
          </a:p>
        </p:txBody>
      </p:sp>
      <p:sp>
        <p:nvSpPr>
          <p:cNvPr id="5" name="TextBox 4"/>
          <p:cNvSpPr txBox="1"/>
          <p:nvPr/>
        </p:nvSpPr>
        <p:spPr>
          <a:xfrm>
            <a:off x="3098810" y="2866531"/>
            <a:ext cx="3031067" cy="646331"/>
          </a:xfrm>
          <a:prstGeom prst="rect">
            <a:avLst/>
          </a:prstGeom>
          <a:noFill/>
        </p:spPr>
        <p:txBody>
          <a:bodyPr wrap="square" rtlCol="0">
            <a:spAutoFit/>
          </a:bodyPr>
          <a:lstStyle/>
          <a:p>
            <a:pPr algn="ctr"/>
            <a:r>
              <a:rPr lang="en-US" dirty="0" smtClean="0"/>
              <a:t>Create function to test multiple models</a:t>
            </a:r>
          </a:p>
        </p:txBody>
      </p:sp>
      <p:sp>
        <p:nvSpPr>
          <p:cNvPr id="13" name="Down Arrow 12"/>
          <p:cNvSpPr/>
          <p:nvPr/>
        </p:nvSpPr>
        <p:spPr>
          <a:xfrm>
            <a:off x="4582672" y="2461690"/>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4" name="Down Arrow 13"/>
          <p:cNvSpPr/>
          <p:nvPr/>
        </p:nvSpPr>
        <p:spPr>
          <a:xfrm>
            <a:off x="4584691" y="363725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TextBox 18"/>
          <p:cNvSpPr txBox="1"/>
          <p:nvPr/>
        </p:nvSpPr>
        <p:spPr>
          <a:xfrm>
            <a:off x="3067138" y="4002382"/>
            <a:ext cx="3031067" cy="646331"/>
          </a:xfrm>
          <a:prstGeom prst="rect">
            <a:avLst/>
          </a:prstGeom>
          <a:noFill/>
        </p:spPr>
        <p:txBody>
          <a:bodyPr wrap="square" rtlCol="0">
            <a:spAutoFit/>
          </a:bodyPr>
          <a:lstStyle/>
          <a:p>
            <a:pPr algn="ctr"/>
            <a:r>
              <a:rPr lang="en-US" dirty="0" smtClean="0"/>
              <a:t>Statistical tests to identify which models fit best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flow</a:t>
            </a:r>
            <a:endParaRPr lang="en-US" dirty="0"/>
          </a:p>
        </p:txBody>
      </p:sp>
      <p:sp>
        <p:nvSpPr>
          <p:cNvPr id="4" name="TextBox 3"/>
          <p:cNvSpPr txBox="1"/>
          <p:nvPr/>
        </p:nvSpPr>
        <p:spPr>
          <a:xfrm>
            <a:off x="3098810" y="1964264"/>
            <a:ext cx="3031067" cy="369332"/>
          </a:xfrm>
          <a:prstGeom prst="rect">
            <a:avLst/>
          </a:prstGeom>
          <a:noFill/>
        </p:spPr>
        <p:txBody>
          <a:bodyPr wrap="square" rtlCol="0">
            <a:spAutoFit/>
          </a:bodyPr>
          <a:lstStyle/>
          <a:p>
            <a:pPr algn="ctr"/>
            <a:r>
              <a:rPr lang="en-US" dirty="0" smtClean="0"/>
              <a:t>Individual cancer types</a:t>
            </a:r>
            <a:endParaRPr lang="en-US" dirty="0"/>
          </a:p>
        </p:txBody>
      </p:sp>
      <p:sp>
        <p:nvSpPr>
          <p:cNvPr id="5" name="TextBox 4"/>
          <p:cNvSpPr txBox="1"/>
          <p:nvPr/>
        </p:nvSpPr>
        <p:spPr>
          <a:xfrm>
            <a:off x="3098810" y="2866531"/>
            <a:ext cx="3031067" cy="646331"/>
          </a:xfrm>
          <a:prstGeom prst="rect">
            <a:avLst/>
          </a:prstGeom>
          <a:noFill/>
        </p:spPr>
        <p:txBody>
          <a:bodyPr wrap="square" rtlCol="0">
            <a:spAutoFit/>
          </a:bodyPr>
          <a:lstStyle/>
          <a:p>
            <a:pPr algn="ctr"/>
            <a:r>
              <a:rPr lang="en-US" dirty="0" smtClean="0"/>
              <a:t>Create function to test multiple models</a:t>
            </a:r>
          </a:p>
        </p:txBody>
      </p:sp>
      <p:sp>
        <p:nvSpPr>
          <p:cNvPr id="13" name="Down Arrow 12"/>
          <p:cNvSpPr/>
          <p:nvPr/>
        </p:nvSpPr>
        <p:spPr>
          <a:xfrm>
            <a:off x="4582672" y="2461690"/>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4" name="Down Arrow 13"/>
          <p:cNvSpPr/>
          <p:nvPr/>
        </p:nvSpPr>
        <p:spPr>
          <a:xfrm>
            <a:off x="4584691" y="363725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TextBox 18"/>
          <p:cNvSpPr txBox="1"/>
          <p:nvPr/>
        </p:nvSpPr>
        <p:spPr>
          <a:xfrm>
            <a:off x="3067138" y="4002382"/>
            <a:ext cx="3031067" cy="646331"/>
          </a:xfrm>
          <a:prstGeom prst="rect">
            <a:avLst/>
          </a:prstGeom>
          <a:noFill/>
        </p:spPr>
        <p:txBody>
          <a:bodyPr wrap="square" rtlCol="0">
            <a:spAutoFit/>
          </a:bodyPr>
          <a:lstStyle/>
          <a:p>
            <a:pPr algn="ctr"/>
            <a:r>
              <a:rPr lang="en-US" dirty="0" smtClean="0"/>
              <a:t>Statistical tests to identify which models fit best</a:t>
            </a:r>
          </a:p>
        </p:txBody>
      </p:sp>
      <p:pic>
        <p:nvPicPr>
          <p:cNvPr id="8" name="Content Placeholder 3" descr="Screen Shot 2016-11-22 at 6.03.10 PM.png"/>
          <p:cNvPicPr>
            <a:picLocks noChangeAspect="1"/>
          </p:cNvPicPr>
          <p:nvPr/>
        </p:nvPicPr>
        <p:blipFill>
          <a:blip r:embed="rId3"/>
          <a:srcRect l="-5580" r="-575"/>
          <a:stretch>
            <a:fillRect/>
          </a:stretch>
        </p:blipFill>
        <p:spPr>
          <a:xfrm>
            <a:off x="67733" y="3502819"/>
            <a:ext cx="3098810" cy="2235700"/>
          </a:xfrm>
          <a:prstGeom prst="rect">
            <a:avLst/>
          </a:prstGeom>
        </p:spPr>
      </p:pic>
      <p:sp>
        <p:nvSpPr>
          <p:cNvPr id="12" name="Frame 11"/>
          <p:cNvSpPr/>
          <p:nvPr/>
        </p:nvSpPr>
        <p:spPr>
          <a:xfrm>
            <a:off x="3020773" y="1889603"/>
            <a:ext cx="3127835"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flow</a:t>
            </a:r>
            <a:endParaRPr lang="en-US" dirty="0"/>
          </a:p>
        </p:txBody>
      </p:sp>
      <p:sp>
        <p:nvSpPr>
          <p:cNvPr id="4" name="TextBox 3"/>
          <p:cNvSpPr txBox="1"/>
          <p:nvPr/>
        </p:nvSpPr>
        <p:spPr>
          <a:xfrm>
            <a:off x="3098810" y="1964264"/>
            <a:ext cx="3031067" cy="369332"/>
          </a:xfrm>
          <a:prstGeom prst="rect">
            <a:avLst/>
          </a:prstGeom>
          <a:noFill/>
        </p:spPr>
        <p:txBody>
          <a:bodyPr wrap="square" rtlCol="0">
            <a:spAutoFit/>
          </a:bodyPr>
          <a:lstStyle/>
          <a:p>
            <a:pPr algn="ctr"/>
            <a:r>
              <a:rPr lang="en-US" dirty="0" smtClean="0"/>
              <a:t>Individual cancer types</a:t>
            </a:r>
            <a:endParaRPr lang="en-US" dirty="0"/>
          </a:p>
        </p:txBody>
      </p:sp>
      <p:sp>
        <p:nvSpPr>
          <p:cNvPr id="5" name="TextBox 4"/>
          <p:cNvSpPr txBox="1"/>
          <p:nvPr/>
        </p:nvSpPr>
        <p:spPr>
          <a:xfrm>
            <a:off x="3098810" y="2866531"/>
            <a:ext cx="3031067" cy="646331"/>
          </a:xfrm>
          <a:prstGeom prst="rect">
            <a:avLst/>
          </a:prstGeom>
          <a:noFill/>
        </p:spPr>
        <p:txBody>
          <a:bodyPr wrap="square" rtlCol="0">
            <a:spAutoFit/>
          </a:bodyPr>
          <a:lstStyle/>
          <a:p>
            <a:pPr algn="ctr"/>
            <a:r>
              <a:rPr lang="en-US" dirty="0" smtClean="0"/>
              <a:t>Create function to test multiple models</a:t>
            </a:r>
          </a:p>
        </p:txBody>
      </p:sp>
      <p:sp>
        <p:nvSpPr>
          <p:cNvPr id="13" name="Down Arrow 12"/>
          <p:cNvSpPr/>
          <p:nvPr/>
        </p:nvSpPr>
        <p:spPr>
          <a:xfrm>
            <a:off x="4582672" y="2461690"/>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4" name="Down Arrow 13"/>
          <p:cNvSpPr/>
          <p:nvPr/>
        </p:nvSpPr>
        <p:spPr>
          <a:xfrm>
            <a:off x="4584691" y="363725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TextBox 18"/>
          <p:cNvSpPr txBox="1"/>
          <p:nvPr/>
        </p:nvSpPr>
        <p:spPr>
          <a:xfrm>
            <a:off x="3067138" y="4002382"/>
            <a:ext cx="3031067" cy="646331"/>
          </a:xfrm>
          <a:prstGeom prst="rect">
            <a:avLst/>
          </a:prstGeom>
          <a:noFill/>
        </p:spPr>
        <p:txBody>
          <a:bodyPr wrap="square" rtlCol="0">
            <a:spAutoFit/>
          </a:bodyPr>
          <a:lstStyle/>
          <a:p>
            <a:pPr algn="ctr"/>
            <a:r>
              <a:rPr lang="en-US" dirty="0" smtClean="0"/>
              <a:t>Statistical tests to identify which models fit best</a:t>
            </a:r>
          </a:p>
        </p:txBody>
      </p:sp>
      <p:sp>
        <p:nvSpPr>
          <p:cNvPr id="12" name="TextBox 11"/>
          <p:cNvSpPr txBox="1"/>
          <p:nvPr/>
        </p:nvSpPr>
        <p:spPr>
          <a:xfrm>
            <a:off x="6501977" y="2788235"/>
            <a:ext cx="3031067" cy="369332"/>
          </a:xfrm>
          <a:prstGeom prst="rect">
            <a:avLst/>
          </a:prstGeom>
          <a:noFill/>
        </p:spPr>
        <p:txBody>
          <a:bodyPr wrap="square" rtlCol="0">
            <a:spAutoFit/>
          </a:bodyPr>
          <a:lstStyle/>
          <a:p>
            <a:r>
              <a:rPr lang="en-US" b="1" dirty="0" err="1" smtClean="0"/>
              <a:t>Harderian</a:t>
            </a:r>
            <a:r>
              <a:rPr lang="en-US" b="1" dirty="0" smtClean="0"/>
              <a:t> vs. myeloid</a:t>
            </a:r>
          </a:p>
        </p:txBody>
      </p:sp>
      <p:sp>
        <p:nvSpPr>
          <p:cNvPr id="15" name="TextBox 14"/>
          <p:cNvSpPr txBox="1"/>
          <p:nvPr/>
        </p:nvSpPr>
        <p:spPr>
          <a:xfrm>
            <a:off x="6501977" y="3402343"/>
            <a:ext cx="3031067" cy="369332"/>
          </a:xfrm>
          <a:prstGeom prst="rect">
            <a:avLst/>
          </a:prstGeom>
          <a:noFill/>
        </p:spPr>
        <p:txBody>
          <a:bodyPr wrap="square" rtlCol="0">
            <a:spAutoFit/>
          </a:bodyPr>
          <a:lstStyle/>
          <a:p>
            <a:r>
              <a:rPr lang="en-US" b="1" dirty="0" err="1" smtClean="0"/>
              <a:t>Harderian</a:t>
            </a:r>
            <a:r>
              <a:rPr lang="en-US" b="1" dirty="0" smtClean="0"/>
              <a:t> vs. solid tumors</a:t>
            </a:r>
          </a:p>
        </p:txBody>
      </p:sp>
      <p:sp>
        <p:nvSpPr>
          <p:cNvPr id="16" name="TextBox 15"/>
          <p:cNvSpPr txBox="1"/>
          <p:nvPr/>
        </p:nvSpPr>
        <p:spPr>
          <a:xfrm>
            <a:off x="6518921" y="3993461"/>
            <a:ext cx="3031067" cy="369332"/>
          </a:xfrm>
          <a:prstGeom prst="rect">
            <a:avLst/>
          </a:prstGeom>
          <a:noFill/>
        </p:spPr>
        <p:txBody>
          <a:bodyPr wrap="square" rtlCol="0">
            <a:spAutoFit/>
          </a:bodyPr>
          <a:lstStyle/>
          <a:p>
            <a:r>
              <a:rPr lang="en-US" b="1" dirty="0" err="1" smtClean="0"/>
              <a:t>Harderian</a:t>
            </a:r>
            <a:r>
              <a:rPr lang="en-US" b="1" dirty="0" smtClean="0"/>
              <a:t> vs. all others</a:t>
            </a:r>
          </a:p>
        </p:txBody>
      </p:sp>
      <p:sp>
        <p:nvSpPr>
          <p:cNvPr id="17" name="TextBox 16"/>
          <p:cNvSpPr txBox="1"/>
          <p:nvPr/>
        </p:nvSpPr>
        <p:spPr>
          <a:xfrm>
            <a:off x="6518921" y="2226271"/>
            <a:ext cx="3031067" cy="369332"/>
          </a:xfrm>
          <a:prstGeom prst="rect">
            <a:avLst/>
          </a:prstGeom>
          <a:noFill/>
        </p:spPr>
        <p:txBody>
          <a:bodyPr wrap="square" rtlCol="0">
            <a:spAutoFit/>
          </a:bodyPr>
          <a:lstStyle/>
          <a:p>
            <a:r>
              <a:rPr lang="en-US" b="1" dirty="0" smtClean="0"/>
              <a:t>Benign vs. lethal</a:t>
            </a:r>
          </a:p>
        </p:txBody>
      </p:sp>
      <p:sp>
        <p:nvSpPr>
          <p:cNvPr id="18" name="Frame 17"/>
          <p:cNvSpPr/>
          <p:nvPr/>
        </p:nvSpPr>
        <p:spPr>
          <a:xfrm>
            <a:off x="3020773" y="2866531"/>
            <a:ext cx="3127835"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Left Brace 22"/>
          <p:cNvSpPr/>
          <p:nvPr/>
        </p:nvSpPr>
        <p:spPr>
          <a:xfrm>
            <a:off x="6221446" y="1869141"/>
            <a:ext cx="466805" cy="2948902"/>
          </a:xfrm>
          <a:prstGeom prst="leftBrace">
            <a:avLst>
              <a:gd name="adj1" fmla="val 95393"/>
              <a:gd name="adj2" fmla="val 50000"/>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Work flow</a:t>
            </a:r>
            <a:endParaRPr lang="en-US" dirty="0"/>
          </a:p>
        </p:txBody>
      </p:sp>
      <p:sp>
        <p:nvSpPr>
          <p:cNvPr id="4" name="TextBox 3"/>
          <p:cNvSpPr txBox="1"/>
          <p:nvPr/>
        </p:nvSpPr>
        <p:spPr>
          <a:xfrm>
            <a:off x="3098810" y="1964264"/>
            <a:ext cx="3031067" cy="369332"/>
          </a:xfrm>
          <a:prstGeom prst="rect">
            <a:avLst/>
          </a:prstGeom>
          <a:noFill/>
        </p:spPr>
        <p:txBody>
          <a:bodyPr wrap="square" rtlCol="0">
            <a:spAutoFit/>
          </a:bodyPr>
          <a:lstStyle/>
          <a:p>
            <a:pPr algn="ctr"/>
            <a:r>
              <a:rPr lang="en-US" dirty="0" smtClean="0"/>
              <a:t>Individual cancer types</a:t>
            </a:r>
            <a:endParaRPr lang="en-US" dirty="0"/>
          </a:p>
        </p:txBody>
      </p:sp>
      <p:sp>
        <p:nvSpPr>
          <p:cNvPr id="5" name="TextBox 4"/>
          <p:cNvSpPr txBox="1"/>
          <p:nvPr/>
        </p:nvSpPr>
        <p:spPr>
          <a:xfrm>
            <a:off x="3098810" y="2866531"/>
            <a:ext cx="3031067" cy="646331"/>
          </a:xfrm>
          <a:prstGeom prst="rect">
            <a:avLst/>
          </a:prstGeom>
          <a:noFill/>
        </p:spPr>
        <p:txBody>
          <a:bodyPr wrap="square" rtlCol="0">
            <a:spAutoFit/>
          </a:bodyPr>
          <a:lstStyle/>
          <a:p>
            <a:pPr algn="ctr"/>
            <a:r>
              <a:rPr lang="en-US" dirty="0" smtClean="0"/>
              <a:t>Create function to test multiple models</a:t>
            </a:r>
          </a:p>
        </p:txBody>
      </p:sp>
      <p:sp>
        <p:nvSpPr>
          <p:cNvPr id="13" name="Down Arrow 12"/>
          <p:cNvSpPr/>
          <p:nvPr/>
        </p:nvSpPr>
        <p:spPr>
          <a:xfrm>
            <a:off x="4582672" y="2461690"/>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4" name="Down Arrow 13"/>
          <p:cNvSpPr/>
          <p:nvPr/>
        </p:nvSpPr>
        <p:spPr>
          <a:xfrm>
            <a:off x="4584691" y="363725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9" name="TextBox 18"/>
          <p:cNvSpPr txBox="1"/>
          <p:nvPr/>
        </p:nvSpPr>
        <p:spPr>
          <a:xfrm>
            <a:off x="3067138" y="4002382"/>
            <a:ext cx="3031067" cy="646331"/>
          </a:xfrm>
          <a:prstGeom prst="rect">
            <a:avLst/>
          </a:prstGeom>
          <a:noFill/>
        </p:spPr>
        <p:txBody>
          <a:bodyPr wrap="square" rtlCol="0">
            <a:spAutoFit/>
          </a:bodyPr>
          <a:lstStyle/>
          <a:p>
            <a:pPr algn="ctr"/>
            <a:r>
              <a:rPr lang="en-US" dirty="0" smtClean="0"/>
              <a:t>Statistical tests to identify which models fit best</a:t>
            </a:r>
          </a:p>
        </p:txBody>
      </p:sp>
      <p:sp>
        <p:nvSpPr>
          <p:cNvPr id="12" name="TextBox 11"/>
          <p:cNvSpPr txBox="1"/>
          <p:nvPr/>
        </p:nvSpPr>
        <p:spPr>
          <a:xfrm>
            <a:off x="6752351" y="4093416"/>
            <a:ext cx="3031067" cy="369332"/>
          </a:xfrm>
          <a:prstGeom prst="rect">
            <a:avLst/>
          </a:prstGeom>
          <a:noFill/>
        </p:spPr>
        <p:txBody>
          <a:bodyPr wrap="square" rtlCol="0">
            <a:spAutoFit/>
          </a:bodyPr>
          <a:lstStyle/>
          <a:p>
            <a:r>
              <a:rPr lang="en-US" b="1" dirty="0" smtClean="0"/>
              <a:t>Confidence intervals</a:t>
            </a:r>
          </a:p>
        </p:txBody>
      </p:sp>
      <p:sp>
        <p:nvSpPr>
          <p:cNvPr id="15" name="TextBox 14"/>
          <p:cNvSpPr txBox="1"/>
          <p:nvPr/>
        </p:nvSpPr>
        <p:spPr>
          <a:xfrm>
            <a:off x="6752351" y="4741390"/>
            <a:ext cx="3031067" cy="369332"/>
          </a:xfrm>
          <a:prstGeom prst="rect">
            <a:avLst/>
          </a:prstGeom>
          <a:noFill/>
        </p:spPr>
        <p:txBody>
          <a:bodyPr wrap="square" rtlCol="0">
            <a:spAutoFit/>
          </a:bodyPr>
          <a:lstStyle/>
          <a:p>
            <a:r>
              <a:rPr lang="en-US" b="1" dirty="0" smtClean="0"/>
              <a:t>Cross Validation</a:t>
            </a:r>
          </a:p>
        </p:txBody>
      </p:sp>
      <p:sp>
        <p:nvSpPr>
          <p:cNvPr id="16" name="TextBox 15"/>
          <p:cNvSpPr txBox="1"/>
          <p:nvPr/>
        </p:nvSpPr>
        <p:spPr>
          <a:xfrm>
            <a:off x="6769295" y="5332508"/>
            <a:ext cx="3031067" cy="369332"/>
          </a:xfrm>
          <a:prstGeom prst="rect">
            <a:avLst/>
          </a:prstGeom>
          <a:noFill/>
        </p:spPr>
        <p:txBody>
          <a:bodyPr wrap="square" rtlCol="0">
            <a:spAutoFit/>
          </a:bodyPr>
          <a:lstStyle/>
          <a:p>
            <a:r>
              <a:rPr lang="en-US" b="1" dirty="0" smtClean="0"/>
              <a:t>% variability</a:t>
            </a:r>
          </a:p>
        </p:txBody>
      </p:sp>
      <p:sp>
        <p:nvSpPr>
          <p:cNvPr id="17" name="TextBox 16"/>
          <p:cNvSpPr txBox="1"/>
          <p:nvPr/>
        </p:nvSpPr>
        <p:spPr>
          <a:xfrm>
            <a:off x="6769295" y="2871065"/>
            <a:ext cx="3031067" cy="369332"/>
          </a:xfrm>
          <a:prstGeom prst="rect">
            <a:avLst/>
          </a:prstGeom>
          <a:noFill/>
        </p:spPr>
        <p:txBody>
          <a:bodyPr wrap="square" rtlCol="0">
            <a:spAutoFit/>
          </a:bodyPr>
          <a:lstStyle/>
          <a:p>
            <a:r>
              <a:rPr lang="en-US" b="1" dirty="0" smtClean="0"/>
              <a:t>Likelihood ratio test</a:t>
            </a:r>
          </a:p>
        </p:txBody>
      </p:sp>
      <p:sp>
        <p:nvSpPr>
          <p:cNvPr id="18" name="Frame 17"/>
          <p:cNvSpPr/>
          <p:nvPr/>
        </p:nvSpPr>
        <p:spPr>
          <a:xfrm>
            <a:off x="3020773" y="3994120"/>
            <a:ext cx="3127835" cy="654593"/>
          </a:xfrm>
          <a:prstGeom prst="frame">
            <a:avLst>
              <a:gd name="adj1" fmla="val 3906"/>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Left Brace 19"/>
          <p:cNvSpPr/>
          <p:nvPr/>
        </p:nvSpPr>
        <p:spPr>
          <a:xfrm>
            <a:off x="6285546" y="2754237"/>
            <a:ext cx="466805" cy="3070837"/>
          </a:xfrm>
          <a:prstGeom prst="leftBrace">
            <a:avLst>
              <a:gd name="adj1" fmla="val 95393"/>
              <a:gd name="adj2" fmla="val 50000"/>
            </a:avLst>
          </a:prstGeom>
          <a:noFill/>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TextBox 20"/>
          <p:cNvSpPr txBox="1"/>
          <p:nvPr/>
        </p:nvSpPr>
        <p:spPr>
          <a:xfrm>
            <a:off x="6752354" y="3466898"/>
            <a:ext cx="3031067" cy="369332"/>
          </a:xfrm>
          <a:prstGeom prst="rect">
            <a:avLst/>
          </a:prstGeom>
          <a:noFill/>
        </p:spPr>
        <p:txBody>
          <a:bodyPr wrap="square" rtlCol="0">
            <a:spAutoFit/>
          </a:bodyPr>
          <a:lstStyle/>
          <a:p>
            <a:r>
              <a:rPr lang="en-US" b="1" dirty="0" smtClean="0"/>
              <a:t>DDREF calculations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955"/>
            <a:ext cx="8229600" cy="1143000"/>
          </a:xfrm>
        </p:spPr>
        <p:txBody>
          <a:bodyPr/>
          <a:lstStyle/>
          <a:p>
            <a:r>
              <a:rPr lang="en-US" dirty="0" smtClean="0"/>
              <a:t>Timeline for goals</a:t>
            </a:r>
            <a:endParaRPr lang="en-US" dirty="0"/>
          </a:p>
        </p:txBody>
      </p:sp>
      <p:sp>
        <p:nvSpPr>
          <p:cNvPr id="4" name="TextBox 3"/>
          <p:cNvSpPr txBox="1"/>
          <p:nvPr/>
        </p:nvSpPr>
        <p:spPr>
          <a:xfrm>
            <a:off x="1844010" y="1667932"/>
            <a:ext cx="5581502" cy="369332"/>
          </a:xfrm>
          <a:prstGeom prst="rect">
            <a:avLst/>
          </a:prstGeom>
          <a:noFill/>
        </p:spPr>
        <p:txBody>
          <a:bodyPr wrap="square" rtlCol="0">
            <a:spAutoFit/>
          </a:bodyPr>
          <a:lstStyle/>
          <a:p>
            <a:pPr algn="ctr"/>
            <a:r>
              <a:rPr lang="en-US" dirty="0" smtClean="0"/>
              <a:t>Data validation and filtering</a:t>
            </a:r>
            <a:endParaRPr lang="en-US" dirty="0"/>
          </a:p>
        </p:txBody>
      </p:sp>
      <p:sp>
        <p:nvSpPr>
          <p:cNvPr id="5" name="TextBox 4"/>
          <p:cNvSpPr txBox="1"/>
          <p:nvPr/>
        </p:nvSpPr>
        <p:spPr>
          <a:xfrm>
            <a:off x="85564" y="2454504"/>
            <a:ext cx="5581502" cy="369332"/>
          </a:xfrm>
          <a:prstGeom prst="rect">
            <a:avLst/>
          </a:prstGeom>
          <a:noFill/>
        </p:spPr>
        <p:txBody>
          <a:bodyPr wrap="square" rtlCol="0">
            <a:spAutoFit/>
          </a:bodyPr>
          <a:lstStyle/>
          <a:p>
            <a:pPr algn="ctr"/>
            <a:r>
              <a:rPr lang="en-US" dirty="0" smtClean="0"/>
              <a:t>Data stratification</a:t>
            </a:r>
            <a:endParaRPr lang="en-US" dirty="0"/>
          </a:p>
        </p:txBody>
      </p:sp>
      <p:sp>
        <p:nvSpPr>
          <p:cNvPr id="6" name="TextBox 5"/>
          <p:cNvSpPr txBox="1"/>
          <p:nvPr/>
        </p:nvSpPr>
        <p:spPr>
          <a:xfrm>
            <a:off x="87583" y="3342232"/>
            <a:ext cx="5581502" cy="369332"/>
          </a:xfrm>
          <a:prstGeom prst="rect">
            <a:avLst/>
          </a:prstGeom>
          <a:noFill/>
        </p:spPr>
        <p:txBody>
          <a:bodyPr wrap="square" rtlCol="0">
            <a:spAutoFit/>
          </a:bodyPr>
          <a:lstStyle/>
          <a:p>
            <a:pPr algn="ctr"/>
            <a:r>
              <a:rPr lang="en-US" dirty="0" smtClean="0"/>
              <a:t>Linear-quadratic modeling </a:t>
            </a:r>
            <a:endParaRPr lang="en-US" dirty="0"/>
          </a:p>
        </p:txBody>
      </p:sp>
      <p:sp>
        <p:nvSpPr>
          <p:cNvPr id="7" name="TextBox 6"/>
          <p:cNvSpPr txBox="1"/>
          <p:nvPr/>
        </p:nvSpPr>
        <p:spPr>
          <a:xfrm>
            <a:off x="89602" y="4196502"/>
            <a:ext cx="5581502" cy="369332"/>
          </a:xfrm>
          <a:prstGeom prst="rect">
            <a:avLst/>
          </a:prstGeom>
          <a:noFill/>
        </p:spPr>
        <p:txBody>
          <a:bodyPr wrap="square" rtlCol="0">
            <a:spAutoFit/>
          </a:bodyPr>
          <a:lstStyle/>
          <a:p>
            <a:pPr algn="ctr"/>
            <a:r>
              <a:rPr lang="en-US" dirty="0" smtClean="0"/>
              <a:t>Calculating credible intervals</a:t>
            </a:r>
            <a:endParaRPr lang="en-US" dirty="0"/>
          </a:p>
        </p:txBody>
      </p:sp>
      <p:sp>
        <p:nvSpPr>
          <p:cNvPr id="8" name="TextBox 7"/>
          <p:cNvSpPr txBox="1"/>
          <p:nvPr/>
        </p:nvSpPr>
        <p:spPr>
          <a:xfrm>
            <a:off x="91621" y="5034074"/>
            <a:ext cx="5581502" cy="369332"/>
          </a:xfrm>
          <a:prstGeom prst="rect">
            <a:avLst/>
          </a:prstGeom>
          <a:noFill/>
        </p:spPr>
        <p:txBody>
          <a:bodyPr wrap="square" rtlCol="0">
            <a:spAutoFit/>
          </a:bodyPr>
          <a:lstStyle/>
          <a:p>
            <a:pPr algn="ctr"/>
            <a:r>
              <a:rPr lang="en-US" dirty="0" smtClean="0"/>
              <a:t>Calculating DDREF </a:t>
            </a:r>
            <a:endParaRPr lang="en-US" dirty="0"/>
          </a:p>
        </p:txBody>
      </p:sp>
      <p:sp>
        <p:nvSpPr>
          <p:cNvPr id="9" name="TextBox 8"/>
          <p:cNvSpPr txBox="1"/>
          <p:nvPr/>
        </p:nvSpPr>
        <p:spPr>
          <a:xfrm>
            <a:off x="93640" y="5905071"/>
            <a:ext cx="5581502" cy="369332"/>
          </a:xfrm>
          <a:prstGeom prst="rect">
            <a:avLst/>
          </a:prstGeom>
          <a:noFill/>
        </p:spPr>
        <p:txBody>
          <a:bodyPr wrap="square" rtlCol="0">
            <a:spAutoFit/>
          </a:bodyPr>
          <a:lstStyle/>
          <a:p>
            <a:pPr algn="ctr"/>
            <a:r>
              <a:rPr lang="en-US" dirty="0" smtClean="0"/>
              <a:t>Examining alternative models</a:t>
            </a:r>
            <a:endParaRPr lang="en-US" dirty="0"/>
          </a:p>
        </p:txBody>
      </p:sp>
      <p:sp>
        <p:nvSpPr>
          <p:cNvPr id="10" name="Down Arrow 9"/>
          <p:cNvSpPr/>
          <p:nvPr/>
        </p:nvSpPr>
        <p:spPr>
          <a:xfrm rot="2100000">
            <a:off x="2961698" y="2019067"/>
            <a:ext cx="45719" cy="457200"/>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1" name="Down Arrow 10"/>
          <p:cNvSpPr/>
          <p:nvPr/>
        </p:nvSpPr>
        <p:spPr>
          <a:xfrm>
            <a:off x="2897082" y="2959938"/>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2" name="Down Arrow 11"/>
          <p:cNvSpPr/>
          <p:nvPr/>
        </p:nvSpPr>
        <p:spPr>
          <a:xfrm>
            <a:off x="2899101" y="384764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3" name="Down Arrow 12"/>
          <p:cNvSpPr/>
          <p:nvPr/>
        </p:nvSpPr>
        <p:spPr>
          <a:xfrm>
            <a:off x="2899101" y="4666507"/>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4" name="Down Arrow 13"/>
          <p:cNvSpPr/>
          <p:nvPr/>
        </p:nvSpPr>
        <p:spPr>
          <a:xfrm>
            <a:off x="2901120" y="5637772"/>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16" name="Left Brace 15"/>
          <p:cNvSpPr/>
          <p:nvPr/>
        </p:nvSpPr>
        <p:spPr>
          <a:xfrm>
            <a:off x="944288" y="2454504"/>
            <a:ext cx="899722" cy="2948902"/>
          </a:xfrm>
          <a:prstGeom prst="leftBrace">
            <a:avLst/>
          </a:prstGeom>
          <a:noFill/>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83545" y="1600200"/>
            <a:ext cx="1385057" cy="369332"/>
          </a:xfrm>
          <a:prstGeom prst="rect">
            <a:avLst/>
          </a:prstGeom>
          <a:noFill/>
        </p:spPr>
        <p:txBody>
          <a:bodyPr wrap="square" rtlCol="0">
            <a:spAutoFit/>
          </a:bodyPr>
          <a:lstStyle/>
          <a:p>
            <a:r>
              <a:rPr lang="en-US" b="1" dirty="0" smtClean="0">
                <a:solidFill>
                  <a:srgbClr val="FF0000"/>
                </a:solidFill>
              </a:rPr>
              <a:t>4-6 months</a:t>
            </a:r>
            <a:endParaRPr lang="en-US" b="1" dirty="0">
              <a:solidFill>
                <a:srgbClr val="FF0000"/>
              </a:solidFill>
            </a:endParaRPr>
          </a:p>
        </p:txBody>
      </p:sp>
      <p:sp>
        <p:nvSpPr>
          <p:cNvPr id="18" name="TextBox 17"/>
          <p:cNvSpPr txBox="1"/>
          <p:nvPr/>
        </p:nvSpPr>
        <p:spPr>
          <a:xfrm>
            <a:off x="91621" y="3277457"/>
            <a:ext cx="1385057" cy="369332"/>
          </a:xfrm>
          <a:prstGeom prst="rect">
            <a:avLst/>
          </a:prstGeom>
          <a:noFill/>
        </p:spPr>
        <p:txBody>
          <a:bodyPr wrap="square" rtlCol="0">
            <a:spAutoFit/>
          </a:bodyPr>
          <a:lstStyle/>
          <a:p>
            <a:r>
              <a:rPr lang="en-US" b="1" dirty="0" smtClean="0">
                <a:solidFill>
                  <a:srgbClr val="FF0000"/>
                </a:solidFill>
              </a:rPr>
              <a:t>2</a:t>
            </a:r>
            <a:r>
              <a:rPr lang="en-US" b="1" dirty="0" smtClean="0">
                <a:solidFill>
                  <a:srgbClr val="FF0000"/>
                </a:solidFill>
              </a:rPr>
              <a:t>-4 </a:t>
            </a:r>
            <a:r>
              <a:rPr lang="en-US" b="1" dirty="0" smtClean="0">
                <a:solidFill>
                  <a:srgbClr val="FF0000"/>
                </a:solidFill>
              </a:rPr>
              <a:t>months</a:t>
            </a:r>
            <a:endParaRPr lang="en-US" b="1" dirty="0">
              <a:solidFill>
                <a:srgbClr val="FF0000"/>
              </a:solidFill>
            </a:endParaRPr>
          </a:p>
        </p:txBody>
      </p:sp>
      <p:sp>
        <p:nvSpPr>
          <p:cNvPr id="19" name="TextBox 18"/>
          <p:cNvSpPr txBox="1"/>
          <p:nvPr/>
        </p:nvSpPr>
        <p:spPr>
          <a:xfrm>
            <a:off x="93640" y="5905071"/>
            <a:ext cx="1385057" cy="369332"/>
          </a:xfrm>
          <a:prstGeom prst="rect">
            <a:avLst/>
          </a:prstGeom>
          <a:noFill/>
        </p:spPr>
        <p:txBody>
          <a:bodyPr wrap="square" rtlCol="0">
            <a:spAutoFit/>
          </a:bodyPr>
          <a:lstStyle/>
          <a:p>
            <a:r>
              <a:rPr lang="en-US" b="1" dirty="0" smtClean="0">
                <a:solidFill>
                  <a:srgbClr val="FF0000"/>
                </a:solidFill>
              </a:rPr>
              <a:t>1-2 months</a:t>
            </a:r>
            <a:endParaRPr lang="en-US" b="1" dirty="0">
              <a:solidFill>
                <a:srgbClr val="FF0000"/>
              </a:solidFill>
            </a:endParaRPr>
          </a:p>
        </p:txBody>
      </p:sp>
      <p:sp>
        <p:nvSpPr>
          <p:cNvPr id="20" name="Down Arrow 19"/>
          <p:cNvSpPr/>
          <p:nvPr/>
        </p:nvSpPr>
        <p:spPr>
          <a:xfrm rot="19500000">
            <a:off x="6259319" y="2025534"/>
            <a:ext cx="45719" cy="457200"/>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1" name="TextBox 20"/>
          <p:cNvSpPr txBox="1"/>
          <p:nvPr/>
        </p:nvSpPr>
        <p:spPr>
          <a:xfrm>
            <a:off x="4927864" y="2610595"/>
            <a:ext cx="3031067" cy="369332"/>
          </a:xfrm>
          <a:prstGeom prst="rect">
            <a:avLst/>
          </a:prstGeom>
          <a:noFill/>
        </p:spPr>
        <p:txBody>
          <a:bodyPr wrap="square" rtlCol="0">
            <a:spAutoFit/>
          </a:bodyPr>
          <a:lstStyle/>
          <a:p>
            <a:pPr algn="ctr"/>
            <a:r>
              <a:rPr lang="en-US" dirty="0" smtClean="0"/>
              <a:t>Individual cancer types</a:t>
            </a:r>
            <a:endParaRPr lang="en-US" dirty="0"/>
          </a:p>
        </p:txBody>
      </p:sp>
      <p:sp>
        <p:nvSpPr>
          <p:cNvPr id="22" name="TextBox 21"/>
          <p:cNvSpPr txBox="1"/>
          <p:nvPr/>
        </p:nvSpPr>
        <p:spPr>
          <a:xfrm>
            <a:off x="4927864" y="3512862"/>
            <a:ext cx="3031067" cy="646331"/>
          </a:xfrm>
          <a:prstGeom prst="rect">
            <a:avLst/>
          </a:prstGeom>
          <a:noFill/>
        </p:spPr>
        <p:txBody>
          <a:bodyPr wrap="square" rtlCol="0">
            <a:spAutoFit/>
          </a:bodyPr>
          <a:lstStyle/>
          <a:p>
            <a:pPr algn="ctr"/>
            <a:r>
              <a:rPr lang="en-US" dirty="0" smtClean="0"/>
              <a:t>Create function to test multiple models</a:t>
            </a:r>
          </a:p>
        </p:txBody>
      </p:sp>
      <p:sp>
        <p:nvSpPr>
          <p:cNvPr id="23" name="Down Arrow 22"/>
          <p:cNvSpPr/>
          <p:nvPr/>
        </p:nvSpPr>
        <p:spPr>
          <a:xfrm>
            <a:off x="6411726" y="3108021"/>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4" name="Down Arrow 23"/>
          <p:cNvSpPr/>
          <p:nvPr/>
        </p:nvSpPr>
        <p:spPr>
          <a:xfrm>
            <a:off x="6413745" y="4283589"/>
            <a:ext cx="45719" cy="317519"/>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a:endParaRPr lang="en-US"/>
          </a:p>
        </p:txBody>
      </p:sp>
      <p:sp>
        <p:nvSpPr>
          <p:cNvPr id="25" name="TextBox 24"/>
          <p:cNvSpPr txBox="1"/>
          <p:nvPr/>
        </p:nvSpPr>
        <p:spPr>
          <a:xfrm>
            <a:off x="4896192" y="4648713"/>
            <a:ext cx="3031067" cy="646331"/>
          </a:xfrm>
          <a:prstGeom prst="rect">
            <a:avLst/>
          </a:prstGeom>
          <a:noFill/>
        </p:spPr>
        <p:txBody>
          <a:bodyPr wrap="square" rtlCol="0">
            <a:spAutoFit/>
          </a:bodyPr>
          <a:lstStyle/>
          <a:p>
            <a:pPr algn="ctr"/>
            <a:r>
              <a:rPr lang="en-US" dirty="0" smtClean="0"/>
              <a:t>Statistical tests to identify which models fit best</a:t>
            </a:r>
          </a:p>
        </p:txBody>
      </p:sp>
      <p:sp>
        <p:nvSpPr>
          <p:cNvPr id="26" name="TextBox 25"/>
          <p:cNvSpPr txBox="1"/>
          <p:nvPr/>
        </p:nvSpPr>
        <p:spPr>
          <a:xfrm>
            <a:off x="7758943" y="2610595"/>
            <a:ext cx="1385057" cy="369332"/>
          </a:xfrm>
          <a:prstGeom prst="rect">
            <a:avLst/>
          </a:prstGeom>
          <a:noFill/>
        </p:spPr>
        <p:txBody>
          <a:bodyPr wrap="square" rtlCol="0">
            <a:spAutoFit/>
          </a:bodyPr>
          <a:lstStyle/>
          <a:p>
            <a:r>
              <a:rPr lang="en-US" b="1" dirty="0" smtClean="0">
                <a:solidFill>
                  <a:srgbClr val="FF0000"/>
                </a:solidFill>
              </a:rPr>
              <a:t>2</a:t>
            </a:r>
            <a:r>
              <a:rPr lang="en-US" b="1" dirty="0" smtClean="0">
                <a:solidFill>
                  <a:srgbClr val="FF0000"/>
                </a:solidFill>
              </a:rPr>
              <a:t>-</a:t>
            </a:r>
            <a:r>
              <a:rPr lang="en-US" b="1" dirty="0" smtClean="0">
                <a:solidFill>
                  <a:srgbClr val="FF0000"/>
                </a:solidFill>
              </a:rPr>
              <a:t>3</a:t>
            </a:r>
            <a:r>
              <a:rPr lang="en-US" b="1" dirty="0" smtClean="0">
                <a:solidFill>
                  <a:srgbClr val="FF0000"/>
                </a:solidFill>
              </a:rPr>
              <a:t> </a:t>
            </a:r>
            <a:r>
              <a:rPr lang="en-US" b="1" dirty="0" smtClean="0">
                <a:solidFill>
                  <a:srgbClr val="FF0000"/>
                </a:solidFill>
              </a:rPr>
              <a:t>months</a:t>
            </a:r>
            <a:endParaRPr lang="en-US" b="1" dirty="0">
              <a:solidFill>
                <a:srgbClr val="FF0000"/>
              </a:solidFill>
            </a:endParaRPr>
          </a:p>
        </p:txBody>
      </p:sp>
      <p:sp>
        <p:nvSpPr>
          <p:cNvPr id="27" name="TextBox 26"/>
          <p:cNvSpPr txBox="1"/>
          <p:nvPr/>
        </p:nvSpPr>
        <p:spPr>
          <a:xfrm>
            <a:off x="7758943" y="3662981"/>
            <a:ext cx="1385057" cy="369332"/>
          </a:xfrm>
          <a:prstGeom prst="rect">
            <a:avLst/>
          </a:prstGeom>
          <a:noFill/>
        </p:spPr>
        <p:txBody>
          <a:bodyPr wrap="square" rtlCol="0">
            <a:spAutoFit/>
          </a:bodyPr>
          <a:lstStyle/>
          <a:p>
            <a:r>
              <a:rPr lang="en-US" b="1" dirty="0" smtClean="0">
                <a:solidFill>
                  <a:srgbClr val="FF0000"/>
                </a:solidFill>
              </a:rPr>
              <a:t>2</a:t>
            </a:r>
            <a:r>
              <a:rPr lang="en-US" b="1" dirty="0" smtClean="0">
                <a:solidFill>
                  <a:srgbClr val="FF0000"/>
                </a:solidFill>
              </a:rPr>
              <a:t>-</a:t>
            </a:r>
            <a:r>
              <a:rPr lang="en-US" b="1" dirty="0" smtClean="0">
                <a:solidFill>
                  <a:srgbClr val="FF0000"/>
                </a:solidFill>
              </a:rPr>
              <a:t>3</a:t>
            </a:r>
            <a:r>
              <a:rPr lang="en-US" b="1" dirty="0" smtClean="0">
                <a:solidFill>
                  <a:srgbClr val="FF0000"/>
                </a:solidFill>
              </a:rPr>
              <a:t> </a:t>
            </a:r>
            <a:r>
              <a:rPr lang="en-US" b="1" dirty="0" smtClean="0">
                <a:solidFill>
                  <a:srgbClr val="FF0000"/>
                </a:solidFill>
              </a:rPr>
              <a:t>months</a:t>
            </a:r>
            <a:endParaRPr lang="en-US" b="1" dirty="0">
              <a:solidFill>
                <a:srgbClr val="FF0000"/>
              </a:solidFill>
            </a:endParaRPr>
          </a:p>
        </p:txBody>
      </p:sp>
      <p:sp>
        <p:nvSpPr>
          <p:cNvPr id="28" name="TextBox 27"/>
          <p:cNvSpPr txBox="1"/>
          <p:nvPr/>
        </p:nvSpPr>
        <p:spPr>
          <a:xfrm>
            <a:off x="7758943" y="4799360"/>
            <a:ext cx="1385057" cy="369332"/>
          </a:xfrm>
          <a:prstGeom prst="rect">
            <a:avLst/>
          </a:prstGeom>
          <a:noFill/>
        </p:spPr>
        <p:txBody>
          <a:bodyPr wrap="square" rtlCol="0">
            <a:spAutoFit/>
          </a:bodyPr>
          <a:lstStyle/>
          <a:p>
            <a:r>
              <a:rPr lang="en-US" b="1" dirty="0" smtClean="0">
                <a:solidFill>
                  <a:srgbClr val="FF0000"/>
                </a:solidFill>
              </a:rPr>
              <a:t>2</a:t>
            </a:r>
            <a:r>
              <a:rPr lang="en-US" b="1" dirty="0" smtClean="0">
                <a:solidFill>
                  <a:srgbClr val="FF0000"/>
                </a:solidFill>
              </a:rPr>
              <a:t>-</a:t>
            </a:r>
            <a:r>
              <a:rPr lang="en-US" b="1" dirty="0" smtClean="0">
                <a:solidFill>
                  <a:srgbClr val="FF0000"/>
                </a:solidFill>
              </a:rPr>
              <a:t>3</a:t>
            </a:r>
            <a:r>
              <a:rPr lang="en-US" b="1" dirty="0" smtClean="0">
                <a:solidFill>
                  <a:srgbClr val="FF0000"/>
                </a:solidFill>
              </a:rPr>
              <a:t> </a:t>
            </a:r>
            <a:r>
              <a:rPr lang="en-US" b="1" dirty="0" smtClean="0">
                <a:solidFill>
                  <a:srgbClr val="FF0000"/>
                </a:solidFill>
              </a:rPr>
              <a:t>months</a:t>
            </a:r>
            <a:endParaRPr lang="en-US" b="1" dirty="0">
              <a:solidFill>
                <a:srgbClr val="FF0000"/>
              </a:solidFill>
            </a:endParaRPr>
          </a:p>
        </p:txBody>
      </p:sp>
      <p:sp>
        <p:nvSpPr>
          <p:cNvPr id="29" name="TextBox 28"/>
          <p:cNvSpPr txBox="1"/>
          <p:nvPr/>
        </p:nvSpPr>
        <p:spPr>
          <a:xfrm>
            <a:off x="1844010" y="1247801"/>
            <a:ext cx="2205931" cy="369332"/>
          </a:xfrm>
          <a:prstGeom prst="rect">
            <a:avLst/>
          </a:prstGeom>
          <a:noFill/>
        </p:spPr>
        <p:txBody>
          <a:bodyPr wrap="square" rtlCol="0">
            <a:spAutoFit/>
          </a:bodyPr>
          <a:lstStyle/>
          <a:p>
            <a:pPr algn="ctr"/>
            <a:r>
              <a:rPr lang="en-US" b="1" u="sng" dirty="0" smtClean="0"/>
              <a:t>Aim 1</a:t>
            </a:r>
            <a:endParaRPr lang="en-US" b="1" u="sng" dirty="0"/>
          </a:p>
        </p:txBody>
      </p:sp>
      <p:sp>
        <p:nvSpPr>
          <p:cNvPr id="30" name="TextBox 29"/>
          <p:cNvSpPr txBox="1"/>
          <p:nvPr/>
        </p:nvSpPr>
        <p:spPr>
          <a:xfrm>
            <a:off x="5308760" y="1247801"/>
            <a:ext cx="2205931" cy="369332"/>
          </a:xfrm>
          <a:prstGeom prst="rect">
            <a:avLst/>
          </a:prstGeom>
          <a:noFill/>
        </p:spPr>
        <p:txBody>
          <a:bodyPr wrap="square" rtlCol="0">
            <a:spAutoFit/>
          </a:bodyPr>
          <a:lstStyle/>
          <a:p>
            <a:pPr algn="ctr"/>
            <a:r>
              <a:rPr lang="en-US" b="1" u="sng" dirty="0" smtClean="0"/>
              <a:t>Aim 2</a:t>
            </a:r>
            <a:endParaRPr lang="en-US" b="1" u="sng"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587"/>
            <a:ext cx="8229600" cy="1143000"/>
          </a:xfrm>
        </p:spPr>
        <p:txBody>
          <a:bodyPr/>
          <a:lstStyle/>
          <a:p>
            <a:r>
              <a:rPr lang="en-US" dirty="0" smtClean="0"/>
              <a:t>Radiation Injury</a:t>
            </a:r>
            <a:endParaRPr lang="en-US" dirty="0"/>
          </a:p>
        </p:txBody>
      </p:sp>
      <p:sp>
        <p:nvSpPr>
          <p:cNvPr id="11" name="Right Arrow 10"/>
          <p:cNvSpPr/>
          <p:nvPr/>
        </p:nvSpPr>
        <p:spPr>
          <a:xfrm rot="4446683">
            <a:off x="836391" y="3908023"/>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rot="17288351">
            <a:off x="3261988" y="2475708"/>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880738" y="2944737"/>
            <a:ext cx="1195013" cy="646331"/>
          </a:xfrm>
          <a:prstGeom prst="rect">
            <a:avLst/>
          </a:prstGeom>
          <a:noFill/>
          <a:ln w="12700" cmpd="sng">
            <a:solidFill>
              <a:schemeClr val="accent4">
                <a:lumMod val="75000"/>
              </a:schemeClr>
            </a:solidFill>
          </a:ln>
        </p:spPr>
        <p:txBody>
          <a:bodyPr wrap="square" rtlCol="0">
            <a:spAutoFit/>
          </a:bodyPr>
          <a:lstStyle/>
          <a:p>
            <a:pPr algn="ctr"/>
            <a:r>
              <a:rPr lang="en-US" dirty="0" smtClean="0"/>
              <a:t>DNA Damage</a:t>
            </a:r>
            <a:endParaRPr lang="en-US" dirty="0"/>
          </a:p>
        </p:txBody>
      </p:sp>
      <p:sp>
        <p:nvSpPr>
          <p:cNvPr id="17" name="TextBox 16"/>
          <p:cNvSpPr txBox="1"/>
          <p:nvPr/>
        </p:nvSpPr>
        <p:spPr>
          <a:xfrm>
            <a:off x="2880738" y="1535320"/>
            <a:ext cx="1954202" cy="646331"/>
          </a:xfrm>
          <a:prstGeom prst="rect">
            <a:avLst/>
          </a:prstGeom>
          <a:noFill/>
          <a:ln w="12700" cmpd="sng">
            <a:noFill/>
          </a:ln>
        </p:spPr>
        <p:txBody>
          <a:bodyPr wrap="square" rtlCol="0">
            <a:spAutoFit/>
          </a:bodyPr>
          <a:lstStyle/>
          <a:p>
            <a:pPr algn="ctr"/>
            <a:r>
              <a:rPr lang="en-US" dirty="0" smtClean="0"/>
              <a:t>Enzymatic DNA  Repair</a:t>
            </a:r>
            <a:endParaRPr lang="en-US" sz="1400" dirty="0"/>
          </a:p>
        </p:txBody>
      </p:sp>
      <p:sp>
        <p:nvSpPr>
          <p:cNvPr id="18" name="Right Arrow 17"/>
          <p:cNvSpPr/>
          <p:nvPr/>
        </p:nvSpPr>
        <p:spPr>
          <a:xfrm rot="2101856">
            <a:off x="3337745" y="4060806"/>
            <a:ext cx="14173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777275" y="2333704"/>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Cell Death</a:t>
            </a:r>
            <a:endParaRPr lang="en-US" dirty="0"/>
          </a:p>
        </p:txBody>
      </p:sp>
      <p:sp>
        <p:nvSpPr>
          <p:cNvPr id="20" name="Right Arrow 19"/>
          <p:cNvSpPr/>
          <p:nvPr/>
        </p:nvSpPr>
        <p:spPr>
          <a:xfrm rot="19728330">
            <a:off x="4206892" y="2899018"/>
            <a:ext cx="4572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96451" y="4176628"/>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DNA Mutation</a:t>
            </a:r>
            <a:endParaRPr lang="en-US" dirty="0"/>
          </a:p>
        </p:txBody>
      </p:sp>
      <p:sp>
        <p:nvSpPr>
          <p:cNvPr id="22" name="TextBox 21"/>
          <p:cNvSpPr txBox="1"/>
          <p:nvPr/>
        </p:nvSpPr>
        <p:spPr>
          <a:xfrm>
            <a:off x="6206175" y="1375252"/>
            <a:ext cx="2093355" cy="584776"/>
          </a:xfrm>
          <a:prstGeom prst="rect">
            <a:avLst/>
          </a:prstGeom>
          <a:noFill/>
          <a:ln w="12700" cmpd="sng">
            <a:solidFill>
              <a:schemeClr val="accent4">
                <a:lumMod val="75000"/>
              </a:schemeClr>
            </a:solidFill>
          </a:ln>
        </p:spPr>
        <p:txBody>
          <a:bodyPr wrap="square" rtlCol="0">
            <a:spAutoFit/>
          </a:bodyPr>
          <a:lstStyle/>
          <a:p>
            <a:pPr algn="ctr"/>
            <a:r>
              <a:rPr lang="en-US" dirty="0" smtClean="0"/>
              <a:t>Early (Acute) Effects </a:t>
            </a:r>
            <a:r>
              <a:rPr lang="en-US" sz="1400" dirty="0" smtClean="0"/>
              <a:t>(radiation sickness)</a:t>
            </a:r>
            <a:endParaRPr lang="en-US" sz="1400" dirty="0"/>
          </a:p>
        </p:txBody>
      </p:sp>
      <p:sp>
        <p:nvSpPr>
          <p:cNvPr id="23" name="Right Arrow 22"/>
          <p:cNvSpPr/>
          <p:nvPr/>
        </p:nvSpPr>
        <p:spPr>
          <a:xfrm rot="18892041">
            <a:off x="5452960" y="1880298"/>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7536634" y="2268230"/>
            <a:ext cx="1112612" cy="646331"/>
          </a:xfrm>
          <a:prstGeom prst="rect">
            <a:avLst/>
          </a:prstGeom>
          <a:noFill/>
          <a:ln w="12700" cmpd="sng">
            <a:solidFill>
              <a:schemeClr val="accent4">
                <a:lumMod val="75000"/>
              </a:schemeClr>
            </a:solidFill>
          </a:ln>
        </p:spPr>
        <p:txBody>
          <a:bodyPr wrap="square" rtlCol="0">
            <a:spAutoFit/>
          </a:bodyPr>
          <a:lstStyle/>
          <a:p>
            <a:pPr algn="ctr"/>
            <a:r>
              <a:rPr lang="en-US" dirty="0" smtClean="0"/>
              <a:t>Late Effects</a:t>
            </a:r>
            <a:endParaRPr lang="en-US" sz="1400" dirty="0"/>
          </a:p>
        </p:txBody>
      </p:sp>
      <p:sp>
        <p:nvSpPr>
          <p:cNvPr id="25" name="Right Arrow 24"/>
          <p:cNvSpPr/>
          <p:nvPr/>
        </p:nvSpPr>
        <p:spPr>
          <a:xfrm>
            <a:off x="6020985" y="2553899"/>
            <a:ext cx="13716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1991017">
            <a:off x="5677129" y="3326862"/>
            <a:ext cx="77724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532450" y="3312543"/>
            <a:ext cx="1696520" cy="646331"/>
          </a:xfrm>
          <a:prstGeom prst="rect">
            <a:avLst/>
          </a:prstGeom>
          <a:noFill/>
          <a:ln w="12700" cmpd="sng">
            <a:solidFill>
              <a:schemeClr val="accent4">
                <a:lumMod val="75000"/>
              </a:schemeClr>
            </a:solidFill>
          </a:ln>
        </p:spPr>
        <p:txBody>
          <a:bodyPr wrap="square" rtlCol="0">
            <a:spAutoFit/>
          </a:bodyPr>
          <a:lstStyle/>
          <a:p>
            <a:pPr algn="ctr"/>
            <a:r>
              <a:rPr lang="en-US" dirty="0" smtClean="0"/>
              <a:t>Developmental Effects </a:t>
            </a:r>
            <a:r>
              <a:rPr lang="en-US" sz="1400" dirty="0" smtClean="0"/>
              <a:t>(fetal)</a:t>
            </a:r>
            <a:endParaRPr lang="en-US" sz="1400" dirty="0"/>
          </a:p>
        </p:txBody>
      </p:sp>
      <p:sp>
        <p:nvSpPr>
          <p:cNvPr id="28" name="Right Arrow 27"/>
          <p:cNvSpPr/>
          <p:nvPr/>
        </p:nvSpPr>
        <p:spPr>
          <a:xfrm rot="1786440">
            <a:off x="5861160" y="4865243"/>
            <a:ext cx="1828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694663" y="5019094"/>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Heritable Effects</a:t>
            </a:r>
            <a:endParaRPr lang="en-US" dirty="0"/>
          </a:p>
        </p:txBody>
      </p:sp>
      <p:sp>
        <p:nvSpPr>
          <p:cNvPr id="30" name="Right Arrow 29"/>
          <p:cNvSpPr/>
          <p:nvPr/>
        </p:nvSpPr>
        <p:spPr>
          <a:xfrm rot="3512566">
            <a:off x="5374544" y="5204684"/>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3512566">
            <a:off x="5810440" y="5923982"/>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6030227" y="6390587"/>
            <a:ext cx="1047181" cy="369332"/>
          </a:xfrm>
          <a:prstGeom prst="rect">
            <a:avLst/>
          </a:prstGeom>
          <a:noFill/>
          <a:ln w="12700" cmpd="sng">
            <a:solidFill>
              <a:schemeClr val="accent4">
                <a:lumMod val="75000"/>
              </a:schemeClr>
            </a:solidFill>
          </a:ln>
        </p:spPr>
        <p:txBody>
          <a:bodyPr wrap="square" rtlCol="0">
            <a:spAutoFit/>
          </a:bodyPr>
          <a:lstStyle/>
          <a:p>
            <a:pPr algn="ctr"/>
            <a:r>
              <a:rPr lang="en-US" b="1" dirty="0" smtClean="0"/>
              <a:t>CANCER</a:t>
            </a:r>
            <a:endParaRPr lang="en-US" b="1" dirty="0"/>
          </a:p>
        </p:txBody>
      </p:sp>
      <p:sp>
        <p:nvSpPr>
          <p:cNvPr id="33" name="TextBox 32"/>
          <p:cNvSpPr txBox="1"/>
          <p:nvPr/>
        </p:nvSpPr>
        <p:spPr>
          <a:xfrm>
            <a:off x="6378442" y="4416817"/>
            <a:ext cx="1306406" cy="369332"/>
          </a:xfrm>
          <a:prstGeom prst="rect">
            <a:avLst/>
          </a:prstGeom>
          <a:noFill/>
          <a:ln w="12700" cmpd="sng">
            <a:noFill/>
          </a:ln>
        </p:spPr>
        <p:txBody>
          <a:bodyPr wrap="square" rtlCol="0">
            <a:spAutoFit/>
          </a:bodyPr>
          <a:lstStyle/>
          <a:p>
            <a:pPr algn="ctr"/>
            <a:r>
              <a:rPr lang="en-US" b="1" dirty="0" err="1" smtClean="0"/>
              <a:t>Germline</a:t>
            </a:r>
            <a:endParaRPr lang="en-US" sz="1400" b="1" dirty="0"/>
          </a:p>
        </p:txBody>
      </p:sp>
      <p:sp>
        <p:nvSpPr>
          <p:cNvPr id="34" name="TextBox 33"/>
          <p:cNvSpPr txBox="1"/>
          <p:nvPr/>
        </p:nvSpPr>
        <p:spPr>
          <a:xfrm>
            <a:off x="4611415" y="5192596"/>
            <a:ext cx="1306406" cy="369332"/>
          </a:xfrm>
          <a:prstGeom prst="rect">
            <a:avLst/>
          </a:prstGeom>
          <a:noFill/>
          <a:ln w="12700" cmpd="sng">
            <a:noFill/>
          </a:ln>
        </p:spPr>
        <p:txBody>
          <a:bodyPr wrap="square" rtlCol="0">
            <a:spAutoFit/>
          </a:bodyPr>
          <a:lstStyle/>
          <a:p>
            <a:pPr algn="ctr"/>
            <a:r>
              <a:rPr lang="en-US" b="1" dirty="0" smtClean="0"/>
              <a:t>Somatic</a:t>
            </a:r>
            <a:endParaRPr lang="en-US" sz="1400" b="1" dirty="0"/>
          </a:p>
        </p:txBody>
      </p:sp>
      <p:sp>
        <p:nvSpPr>
          <p:cNvPr id="35" name="TextBox 34"/>
          <p:cNvSpPr txBox="1"/>
          <p:nvPr/>
        </p:nvSpPr>
        <p:spPr>
          <a:xfrm>
            <a:off x="4843950" y="5823526"/>
            <a:ext cx="1638903" cy="523220"/>
          </a:xfrm>
          <a:prstGeom prst="rect">
            <a:avLst/>
          </a:prstGeom>
          <a:noFill/>
          <a:ln w="12700" cmpd="sng">
            <a:noFill/>
          </a:ln>
        </p:spPr>
        <p:txBody>
          <a:bodyPr wrap="square" rtlCol="0">
            <a:spAutoFit/>
          </a:bodyPr>
          <a:lstStyle/>
          <a:p>
            <a:pPr algn="ctr"/>
            <a:r>
              <a:rPr lang="en-US" sz="1400" dirty="0" smtClean="0"/>
              <a:t>Malignant transformation</a:t>
            </a:r>
            <a:endParaRPr lang="en-US" sz="1400" dirty="0"/>
          </a:p>
        </p:txBody>
      </p:sp>
      <p:sp>
        <p:nvSpPr>
          <p:cNvPr id="37" name="TextBox 36"/>
          <p:cNvSpPr txBox="1"/>
          <p:nvPr/>
        </p:nvSpPr>
        <p:spPr>
          <a:xfrm>
            <a:off x="285983" y="2948427"/>
            <a:ext cx="1696495" cy="646331"/>
          </a:xfrm>
          <a:prstGeom prst="rect">
            <a:avLst/>
          </a:prstGeom>
          <a:noFill/>
          <a:ln w="12700" cmpd="sng">
            <a:solidFill>
              <a:schemeClr val="accent4">
                <a:lumMod val="75000"/>
              </a:schemeClr>
            </a:solidFill>
          </a:ln>
        </p:spPr>
        <p:txBody>
          <a:bodyPr wrap="square" rtlCol="0">
            <a:spAutoFit/>
          </a:bodyPr>
          <a:lstStyle/>
          <a:p>
            <a:pPr algn="ctr"/>
            <a:r>
              <a:rPr lang="en-US" dirty="0" smtClean="0"/>
              <a:t>Ionizing Radiation</a:t>
            </a:r>
            <a:endParaRPr lang="en-US" dirty="0"/>
          </a:p>
        </p:txBody>
      </p:sp>
      <p:sp>
        <p:nvSpPr>
          <p:cNvPr id="43" name="TextBox 42"/>
          <p:cNvSpPr txBox="1"/>
          <p:nvPr/>
        </p:nvSpPr>
        <p:spPr>
          <a:xfrm>
            <a:off x="222351" y="4196438"/>
            <a:ext cx="1954202" cy="369332"/>
          </a:xfrm>
          <a:prstGeom prst="rect">
            <a:avLst/>
          </a:prstGeom>
          <a:noFill/>
          <a:ln w="12700" cmpd="sng">
            <a:noFill/>
          </a:ln>
        </p:spPr>
        <p:txBody>
          <a:bodyPr wrap="square" rtlCol="0">
            <a:spAutoFit/>
          </a:bodyPr>
          <a:lstStyle/>
          <a:p>
            <a:pPr algn="ctr"/>
            <a:r>
              <a:rPr lang="en-US" dirty="0" smtClean="0"/>
              <a:t>Ionization</a:t>
            </a:r>
            <a:endParaRPr lang="en-US" sz="1400" dirty="0"/>
          </a:p>
        </p:txBody>
      </p:sp>
      <p:sp>
        <p:nvSpPr>
          <p:cNvPr id="44" name="Right Arrow 43"/>
          <p:cNvSpPr/>
          <p:nvPr/>
        </p:nvSpPr>
        <p:spPr>
          <a:xfrm rot="4446683">
            <a:off x="1056523" y="4805475"/>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74751" y="5199341"/>
            <a:ext cx="1954202" cy="646331"/>
          </a:xfrm>
          <a:prstGeom prst="rect">
            <a:avLst/>
          </a:prstGeom>
          <a:noFill/>
          <a:ln w="12700" cmpd="sng">
            <a:noFill/>
          </a:ln>
        </p:spPr>
        <p:txBody>
          <a:bodyPr wrap="square" rtlCol="0">
            <a:spAutoFit/>
          </a:bodyPr>
          <a:lstStyle/>
          <a:p>
            <a:pPr algn="ctr"/>
            <a:r>
              <a:rPr lang="en-US" dirty="0" smtClean="0"/>
              <a:t>Free radical formation</a:t>
            </a:r>
            <a:endParaRPr lang="en-US" sz="1400" dirty="0"/>
          </a:p>
        </p:txBody>
      </p:sp>
      <p:sp>
        <p:nvSpPr>
          <p:cNvPr id="46" name="Right Arrow 45"/>
          <p:cNvSpPr/>
          <p:nvPr/>
        </p:nvSpPr>
        <p:spPr>
          <a:xfrm rot="17608891">
            <a:off x="1512557" y="4582862"/>
            <a:ext cx="18745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2186825" y="4669279"/>
            <a:ext cx="1306406" cy="369332"/>
          </a:xfrm>
          <a:prstGeom prst="rect">
            <a:avLst/>
          </a:prstGeom>
          <a:noFill/>
          <a:ln w="12700" cmpd="sng">
            <a:noFill/>
          </a:ln>
        </p:spPr>
        <p:txBody>
          <a:bodyPr wrap="square" rtlCol="0">
            <a:spAutoFit/>
          </a:bodyPr>
          <a:lstStyle/>
          <a:p>
            <a:pPr algn="ctr"/>
            <a:r>
              <a:rPr lang="en-US" b="1" dirty="0" smtClean="0"/>
              <a:t>Indirect</a:t>
            </a:r>
            <a:endParaRPr lang="en-US" sz="1400" b="1" dirty="0"/>
          </a:p>
        </p:txBody>
      </p:sp>
      <p:sp>
        <p:nvSpPr>
          <p:cNvPr id="48" name="Right Arrow 47"/>
          <p:cNvSpPr/>
          <p:nvPr/>
        </p:nvSpPr>
        <p:spPr>
          <a:xfrm>
            <a:off x="2190307" y="3206313"/>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777528" y="2773962"/>
            <a:ext cx="1306406" cy="369332"/>
          </a:xfrm>
          <a:prstGeom prst="rect">
            <a:avLst/>
          </a:prstGeom>
          <a:noFill/>
          <a:ln w="12700" cmpd="sng">
            <a:noFill/>
          </a:ln>
        </p:spPr>
        <p:txBody>
          <a:bodyPr wrap="square" rtlCol="0">
            <a:spAutoFit/>
          </a:bodyPr>
          <a:lstStyle/>
          <a:p>
            <a:pPr algn="ctr"/>
            <a:r>
              <a:rPr lang="en-US" b="1" dirty="0" smtClean="0"/>
              <a:t>Direct</a:t>
            </a:r>
            <a:endParaRPr lang="en-US" sz="1400" b="1" dirty="0"/>
          </a:p>
        </p:txBody>
      </p:sp>
      <p:sp>
        <p:nvSpPr>
          <p:cNvPr id="39" name="TextBox 38"/>
          <p:cNvSpPr txBox="1"/>
          <p:nvPr/>
        </p:nvSpPr>
        <p:spPr>
          <a:xfrm>
            <a:off x="285560" y="6399213"/>
            <a:ext cx="2186707" cy="369332"/>
          </a:xfrm>
          <a:prstGeom prst="rect">
            <a:avLst/>
          </a:prstGeom>
          <a:noFill/>
        </p:spPr>
        <p:txBody>
          <a:bodyPr wrap="square" rtlCol="0">
            <a:spAutoFit/>
          </a:bodyPr>
          <a:lstStyle/>
          <a:p>
            <a:r>
              <a:rPr lang="en-US" dirty="0" smtClean="0"/>
              <a:t>Eric Hall, 6</a:t>
            </a:r>
            <a:r>
              <a:rPr lang="en-US" baseline="30000" dirty="0" smtClean="0"/>
              <a:t>th</a:t>
            </a:r>
            <a:r>
              <a:rPr lang="en-US" dirty="0" smtClean="0"/>
              <a:t> edition</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Publications and presentations</a:t>
            </a:r>
          </a:p>
          <a:p>
            <a:pPr lvl="1"/>
            <a:r>
              <a:rPr lang="en-US" dirty="0" err="1" smtClean="0"/>
              <a:t>Hanh</a:t>
            </a:r>
            <a:r>
              <a:rPr lang="en-US" dirty="0" smtClean="0"/>
              <a:t> Chi Do-</a:t>
            </a:r>
            <a:r>
              <a:rPr lang="en-US" dirty="0" err="1" smtClean="0"/>
              <a:t>Umehara</a:t>
            </a:r>
            <a:r>
              <a:rPr lang="en-US" dirty="0" smtClean="0"/>
              <a:t> et al. Suppression </a:t>
            </a:r>
            <a:r>
              <a:rPr lang="en-US" dirty="0" smtClean="0"/>
              <a:t>of inflammation and acute lung injury by Miz1 via repression of C/EBP-[delta]. </a:t>
            </a:r>
            <a:r>
              <a:rPr lang="en-US" i="1" dirty="0" smtClean="0"/>
              <a:t>Nature Immunology</a:t>
            </a:r>
            <a:r>
              <a:rPr lang="en-US" dirty="0" smtClean="0"/>
              <a:t>. </a:t>
            </a:r>
            <a:endParaRPr lang="en-US" dirty="0" smtClean="0"/>
          </a:p>
          <a:p>
            <a:pPr lvl="1"/>
            <a:r>
              <a:rPr lang="en-US" dirty="0" smtClean="0"/>
              <a:t>Pulmonary Symposium – poster presentations 2014 and 2015</a:t>
            </a:r>
          </a:p>
          <a:p>
            <a:pPr lvl="1"/>
            <a:r>
              <a:rPr lang="en-US" dirty="0" smtClean="0"/>
              <a:t>Pulmonary and Critical Care Division Symposium – Research in progress presentation 2014</a:t>
            </a:r>
          </a:p>
          <a:p>
            <a:pPr lvl="1"/>
            <a:r>
              <a:rPr lang="en-US" dirty="0" smtClean="0"/>
              <a:t>Radiation Research Society – poster presentation 2016</a:t>
            </a:r>
          </a:p>
          <a:p>
            <a:r>
              <a:rPr lang="en-US" dirty="0" smtClean="0"/>
              <a:t>Awards</a:t>
            </a:r>
          </a:p>
          <a:p>
            <a:pPr lvl="1"/>
            <a:r>
              <a:rPr lang="en-US" dirty="0" smtClean="0"/>
              <a:t>NSF Reach For the Stars GK12 </a:t>
            </a:r>
            <a:r>
              <a:rPr lang="en-US" dirty="0" smtClean="0"/>
              <a:t>F</a:t>
            </a:r>
            <a:r>
              <a:rPr lang="en-US" dirty="0" smtClean="0"/>
              <a:t>ellowship</a:t>
            </a:r>
          </a:p>
          <a:p>
            <a:pPr lvl="1"/>
            <a:r>
              <a:rPr lang="en-US" dirty="0" err="1" smtClean="0"/>
              <a:t>Katten</a:t>
            </a:r>
            <a:r>
              <a:rPr lang="en-US" dirty="0" smtClean="0"/>
              <a:t> </a:t>
            </a:r>
            <a:r>
              <a:rPr lang="en-US" dirty="0" err="1" smtClean="0"/>
              <a:t>Muchin</a:t>
            </a:r>
            <a:r>
              <a:rPr lang="en-US" dirty="0" smtClean="0"/>
              <a:t> </a:t>
            </a:r>
            <a:r>
              <a:rPr lang="en-US" dirty="0" err="1" smtClean="0"/>
              <a:t>Rosenman</a:t>
            </a:r>
            <a:r>
              <a:rPr lang="en-US" dirty="0" smtClean="0"/>
              <a:t> Travel Scholarship</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a:t>
            </a:r>
            <a:endParaRPr lang="en-US" dirty="0"/>
          </a:p>
        </p:txBody>
      </p:sp>
      <p:sp>
        <p:nvSpPr>
          <p:cNvPr id="3" name="Content Placeholder 2"/>
          <p:cNvSpPr>
            <a:spLocks noGrp="1"/>
          </p:cNvSpPr>
          <p:nvPr>
            <p:ph idx="1"/>
          </p:nvPr>
        </p:nvSpPr>
        <p:spPr>
          <a:xfrm>
            <a:off x="457200" y="1600200"/>
            <a:ext cx="8229600" cy="4834467"/>
          </a:xfrm>
        </p:spPr>
        <p:txBody>
          <a:bodyPr>
            <a:normAutofit fontScale="85000" lnSpcReduction="20000"/>
          </a:bodyPr>
          <a:lstStyle/>
          <a:p>
            <a:r>
              <a:rPr lang="en-US" dirty="0" smtClean="0"/>
              <a:t>Radiation Research Society Conference</a:t>
            </a:r>
          </a:p>
          <a:p>
            <a:r>
              <a:rPr lang="en-US" dirty="0" smtClean="0"/>
              <a:t>Radiation Biology course</a:t>
            </a:r>
          </a:p>
          <a:p>
            <a:r>
              <a:rPr lang="en-US" dirty="0" smtClean="0"/>
              <a:t>Online courses</a:t>
            </a:r>
          </a:p>
          <a:p>
            <a:pPr lvl="1"/>
            <a:r>
              <a:rPr lang="en-US" dirty="0" smtClean="0"/>
              <a:t>R programming</a:t>
            </a:r>
          </a:p>
          <a:p>
            <a:pPr lvl="1"/>
            <a:r>
              <a:rPr lang="en-US" dirty="0" smtClean="0"/>
              <a:t>Statistical inference</a:t>
            </a:r>
          </a:p>
          <a:p>
            <a:pPr lvl="1"/>
            <a:r>
              <a:rPr lang="en-US" dirty="0" smtClean="0"/>
              <a:t>Regression models</a:t>
            </a:r>
          </a:p>
          <a:p>
            <a:pPr lvl="1"/>
            <a:r>
              <a:rPr lang="en-US" dirty="0" smtClean="0"/>
              <a:t>Bayesian Statistics</a:t>
            </a:r>
          </a:p>
          <a:p>
            <a:r>
              <a:rPr lang="en-US" dirty="0" smtClean="0"/>
              <a:t>Meta analysis – Statistics Department </a:t>
            </a:r>
            <a:r>
              <a:rPr lang="en-US" dirty="0" smtClean="0"/>
              <a:t>Chair</a:t>
            </a:r>
          </a:p>
          <a:p>
            <a:r>
              <a:rPr lang="en-US" dirty="0" smtClean="0"/>
              <a:t>Kellogg Management Program for Scientists and Engineers</a:t>
            </a:r>
          </a:p>
          <a:p>
            <a:r>
              <a:rPr lang="en-US" dirty="0" smtClean="0"/>
              <a:t>NCRP meeting next year</a:t>
            </a:r>
          </a:p>
          <a:p>
            <a:r>
              <a:rPr lang="en-US" dirty="0" smtClean="0"/>
              <a:t>Writing course </a:t>
            </a:r>
            <a:endParaRPr lang="en-US" dirty="0" smtClean="0"/>
          </a:p>
          <a:p>
            <a:pPr lvl="1"/>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lnSpcReduction="10000"/>
          </a:bodyPr>
          <a:lstStyle/>
          <a:p>
            <a:pPr>
              <a:buNone/>
            </a:pPr>
            <a:r>
              <a:rPr lang="en-US" dirty="0" smtClean="0">
                <a:cs typeface="Arial Black"/>
              </a:rPr>
              <a:t>Increased certainty in the risks caused by radiation exposure will allow the proper level of caution to be taken for radiation exposure guidelines and </a:t>
            </a:r>
            <a:r>
              <a:rPr lang="en-US" dirty="0" smtClean="0">
                <a:cs typeface="Arial Black"/>
              </a:rPr>
              <a:t>policies regulating worker </a:t>
            </a:r>
            <a:r>
              <a:rPr lang="en-US" dirty="0" smtClean="0">
                <a:cs typeface="Arial Black"/>
              </a:rPr>
              <a:t>exposures at nuclear power plants, nuclear waste disposal sites, decisions on use of medical diagnostics instruments that produce ionizing radiation, and thresholds for workers in the field in an effort to decrease cancer development. </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0464"/>
            <a:ext cx="8229600" cy="1143000"/>
          </a:xfrm>
        </p:spPr>
        <p:txBody>
          <a:bodyPr>
            <a:normAutofit/>
          </a:bodyPr>
          <a:lstStyle/>
          <a:p>
            <a:r>
              <a:rPr lang="en-US" sz="6000" dirty="0" smtClean="0"/>
              <a:t>Questions?</a:t>
            </a:r>
            <a:endParaRPr lang="en-US" sz="6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r>
              <a:rPr lang="en-US">
                <a:ea typeface="ＭＳ Ｐゴシック" pitchFamily="-99" charset="-128"/>
                <a:cs typeface="ＭＳ Ｐゴシック" pitchFamily="-99" charset="-128"/>
              </a:rPr>
              <a:t>Summary</a:t>
            </a:r>
          </a:p>
        </p:txBody>
      </p:sp>
      <p:sp>
        <p:nvSpPr>
          <p:cNvPr id="182275" name="Rectangle 3"/>
          <p:cNvSpPr>
            <a:spLocks noGrp="1" noChangeArrowheads="1"/>
          </p:cNvSpPr>
          <p:nvPr>
            <p:ph type="body" idx="1"/>
          </p:nvPr>
        </p:nvSpPr>
        <p:spPr/>
        <p:txBody>
          <a:bodyPr/>
          <a:lstStyle/>
          <a:p>
            <a:pPr eaLnBrk="1" hangingPunct="1">
              <a:lnSpc>
                <a:spcPct val="80000"/>
              </a:lnSpc>
            </a:pPr>
            <a:r>
              <a:rPr lang="en-US" sz="2800">
                <a:ea typeface="ＭＳ Ｐゴシック" pitchFamily="-99" charset="-128"/>
                <a:cs typeface="ＭＳ Ｐゴシック" pitchFamily="-99" charset="-128"/>
              </a:rPr>
              <a:t>A variety of human populations have been used to estimate cancer risks from radiation exposure.</a:t>
            </a:r>
          </a:p>
          <a:p>
            <a:pPr eaLnBrk="1" hangingPunct="1">
              <a:lnSpc>
                <a:spcPct val="80000"/>
              </a:lnSpc>
            </a:pPr>
            <a:r>
              <a:rPr lang="en-US" sz="2800">
                <a:ea typeface="ＭＳ Ｐゴシック" pitchFamily="-99" charset="-128"/>
                <a:cs typeface="ＭＳ Ｐゴシック" pitchFamily="-99" charset="-128"/>
              </a:rPr>
              <a:t>Risks are age-dependent at the time of exposure and dose- and dose-rate dependent</a:t>
            </a:r>
          </a:p>
          <a:p>
            <a:pPr eaLnBrk="1" hangingPunct="1">
              <a:lnSpc>
                <a:spcPct val="80000"/>
              </a:lnSpc>
            </a:pPr>
            <a:r>
              <a:rPr lang="en-US" sz="2800">
                <a:ea typeface="ＭＳ Ｐゴシック" pitchFamily="-99" charset="-128"/>
                <a:cs typeface="ＭＳ Ｐゴシック" pitchFamily="-99" charset="-128"/>
              </a:rPr>
              <a:t>Radiation has been associated with the development of some secondary malignancies in the field</a:t>
            </a:r>
          </a:p>
          <a:p>
            <a:pPr eaLnBrk="1" hangingPunct="1">
              <a:lnSpc>
                <a:spcPct val="80000"/>
              </a:lnSpc>
            </a:pPr>
            <a:r>
              <a:rPr lang="en-US" sz="2800">
                <a:ea typeface="ＭＳ Ｐゴシック" pitchFamily="-99" charset="-128"/>
                <a:cs typeface="ＭＳ Ｐゴシック" pitchFamily="-99" charset="-128"/>
              </a:rPr>
              <a:t>A variety of different national and international agencies are charged with assessing the risks of radiation exposure as they relate to cancer induction.</a:t>
            </a:r>
          </a:p>
          <a:p>
            <a:pPr eaLnBrk="1" hangingPunct="1">
              <a:lnSpc>
                <a:spcPct val="80000"/>
              </a:lnSpc>
            </a:pPr>
            <a:endParaRPr lang="en-US" sz="2800">
              <a:ea typeface="ＭＳ Ｐゴシック" pitchFamily="-99" charset="-128"/>
              <a:cs typeface="ＭＳ Ｐゴシック" pitchFamily="-99" charset="-128"/>
            </a:endParaRPr>
          </a:p>
          <a:p>
            <a:pPr eaLnBrk="1" hangingPunct="1">
              <a:lnSpc>
                <a:spcPct val="80000"/>
              </a:lnSpc>
            </a:pPr>
            <a:endParaRPr lang="en-US" sz="2800">
              <a:ea typeface="ＭＳ Ｐゴシック" pitchFamily="-99" charset="-128"/>
              <a:cs typeface="ＭＳ Ｐゴシック" pitchFamily="-99"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914400" y="152400"/>
            <a:ext cx="7620000" cy="7294563"/>
          </a:xfrm>
          <a:prstGeom prst="rect">
            <a:avLst/>
          </a:prstGeom>
          <a:noFill/>
          <a:ln w="9525">
            <a:noFill/>
            <a:miter lim="800000"/>
            <a:headEnd/>
            <a:tailEnd/>
          </a:ln>
        </p:spPr>
        <p:txBody>
          <a:bodyPr>
            <a:prstTxWarp prst="textNoShape">
              <a:avLst/>
            </a:prstTxWarp>
            <a:spAutoFit/>
          </a:bodyPr>
          <a:lstStyle/>
          <a:p>
            <a:pPr marL="342900" indent="-342900" algn="ctr"/>
            <a:r>
              <a:rPr lang="en-US" u="sng" dirty="0">
                <a:solidFill>
                  <a:srgbClr val="000000"/>
                </a:solidFill>
              </a:rPr>
              <a:t>Major Human Population Exposures</a:t>
            </a:r>
            <a:endParaRPr lang="en-US" dirty="0">
              <a:solidFill>
                <a:srgbClr val="000000"/>
              </a:solidFill>
            </a:endParaRPr>
          </a:p>
          <a:p>
            <a:pPr marL="342900" indent="-342900"/>
            <a:r>
              <a:rPr lang="en-US" b="1" dirty="0">
                <a:solidFill>
                  <a:srgbClr val="000000"/>
                </a:solidFill>
              </a:rPr>
              <a:t>1.	Japanese A-bomb</a:t>
            </a:r>
          </a:p>
          <a:p>
            <a:pPr marL="342900" indent="-342900"/>
            <a:r>
              <a:rPr lang="en-US" dirty="0">
                <a:solidFill>
                  <a:srgbClr val="000000"/>
                </a:solidFill>
              </a:rPr>
              <a:t>	-  very important group for risk estimates</a:t>
            </a:r>
          </a:p>
          <a:p>
            <a:pPr marL="342900" indent="-342900"/>
            <a:r>
              <a:rPr lang="en-US" dirty="0">
                <a:solidFill>
                  <a:srgbClr val="000000"/>
                </a:solidFill>
              </a:rPr>
              <a:t>	-  120,000 people followed long term</a:t>
            </a:r>
          </a:p>
          <a:p>
            <a:pPr marL="342900" indent="-342900"/>
            <a:r>
              <a:rPr lang="en-US" dirty="0">
                <a:solidFill>
                  <a:srgbClr val="000000"/>
                </a:solidFill>
              </a:rPr>
              <a:t>	-  registry of exposures</a:t>
            </a:r>
          </a:p>
          <a:p>
            <a:pPr marL="342900" indent="-342900"/>
            <a:r>
              <a:rPr lang="en-US" dirty="0">
                <a:solidFill>
                  <a:srgbClr val="000000"/>
                </a:solidFill>
              </a:rPr>
              <a:t>no + </a:t>
            </a:r>
            <a:r>
              <a:rPr lang="en-US" dirty="0" err="1">
                <a:solidFill>
                  <a:srgbClr val="000000"/>
                </a:solidFill>
              </a:rPr>
              <a:t>γ</a:t>
            </a:r>
            <a:r>
              <a:rPr lang="en-US" dirty="0">
                <a:solidFill>
                  <a:srgbClr val="000000"/>
                </a:solidFill>
              </a:rPr>
              <a:t>-rays </a:t>
            </a:r>
            <a:r>
              <a:rPr lang="en-US" dirty="0" err="1">
                <a:solidFill>
                  <a:srgbClr val="000000"/>
                </a:solidFill>
                <a:sym typeface="Wingdings" pitchFamily="-99" charset="2"/>
              </a:rPr>
              <a:t></a:t>
            </a:r>
            <a:r>
              <a:rPr lang="en-US" dirty="0">
                <a:solidFill>
                  <a:srgbClr val="000000"/>
                </a:solidFill>
              </a:rPr>
              <a:t> precise </a:t>
            </a:r>
            <a:r>
              <a:rPr lang="en-US" dirty="0" err="1">
                <a:solidFill>
                  <a:srgbClr val="000000"/>
                </a:solidFill>
              </a:rPr>
              <a:t>dosimetry</a:t>
            </a:r>
            <a:r>
              <a:rPr lang="en-US" dirty="0">
                <a:solidFill>
                  <a:srgbClr val="000000"/>
                </a:solidFill>
              </a:rPr>
              <a:t> gave rise to ↑ risk estimates of cancer</a:t>
            </a:r>
          </a:p>
          <a:p>
            <a:pPr marL="342900" indent="-342900"/>
            <a:r>
              <a:rPr lang="en-US" b="1" dirty="0">
                <a:solidFill>
                  <a:srgbClr val="000000"/>
                </a:solidFill>
              </a:rPr>
              <a:t>2.	</a:t>
            </a:r>
            <a:r>
              <a:rPr lang="en-US" b="1" dirty="0" err="1">
                <a:solidFill>
                  <a:srgbClr val="000000"/>
                </a:solidFill>
              </a:rPr>
              <a:t>Alkylosing</a:t>
            </a:r>
            <a:r>
              <a:rPr lang="en-US" b="1" dirty="0">
                <a:solidFill>
                  <a:srgbClr val="000000"/>
                </a:solidFill>
              </a:rPr>
              <a:t> </a:t>
            </a:r>
            <a:r>
              <a:rPr lang="en-US" b="1" dirty="0" err="1">
                <a:solidFill>
                  <a:srgbClr val="000000"/>
                </a:solidFill>
              </a:rPr>
              <a:t>Spondylitis</a:t>
            </a:r>
            <a:endParaRPr lang="en-US" b="1" dirty="0">
              <a:solidFill>
                <a:srgbClr val="000000"/>
              </a:solidFill>
            </a:endParaRPr>
          </a:p>
          <a:p>
            <a:pPr marL="342900" indent="-342900"/>
            <a:r>
              <a:rPr lang="en-US" dirty="0">
                <a:solidFill>
                  <a:srgbClr val="000000"/>
                </a:solidFill>
              </a:rPr>
              <a:t>	-  </a:t>
            </a:r>
            <a:r>
              <a:rPr lang="en-US" dirty="0" err="1">
                <a:solidFill>
                  <a:srgbClr val="000000"/>
                </a:solidFill>
              </a:rPr>
              <a:t>x</a:t>
            </a:r>
            <a:r>
              <a:rPr lang="en-US" dirty="0">
                <a:solidFill>
                  <a:srgbClr val="000000"/>
                </a:solidFill>
              </a:rPr>
              <a:t>-radiotherapy to spine--↑ leukemia</a:t>
            </a:r>
          </a:p>
          <a:p>
            <a:pPr marL="342900" indent="-342900"/>
            <a:r>
              <a:rPr lang="en-US" dirty="0">
                <a:solidFill>
                  <a:srgbClr val="000000"/>
                </a:solidFill>
              </a:rPr>
              <a:t>	-Radium salt injections—bone tumors</a:t>
            </a:r>
          </a:p>
          <a:p>
            <a:pPr marL="342900" indent="-342900">
              <a:buFontTx/>
              <a:buAutoNum type="arabicPeriod" startAt="3"/>
            </a:pPr>
            <a:r>
              <a:rPr lang="en-US" b="1" dirty="0">
                <a:solidFill>
                  <a:srgbClr val="000000"/>
                </a:solidFill>
              </a:rPr>
              <a:t>Thymus enlargement radiotherapy </a:t>
            </a:r>
            <a:r>
              <a:rPr lang="en-US" dirty="0">
                <a:solidFill>
                  <a:srgbClr val="000000"/>
                </a:solidFill>
              </a:rPr>
              <a:t>– radiotherapy lead to ↑ thyroid cancer</a:t>
            </a:r>
          </a:p>
          <a:p>
            <a:pPr marL="342900" indent="-342900">
              <a:buFontTx/>
              <a:buAutoNum type="arabicPeriod" startAt="3"/>
            </a:pPr>
            <a:r>
              <a:rPr lang="en-US" b="1" dirty="0">
                <a:solidFill>
                  <a:srgbClr val="000000"/>
                </a:solidFill>
              </a:rPr>
              <a:t>Radiotherapy for adenoids, tonsils</a:t>
            </a:r>
            <a:r>
              <a:rPr lang="en-US" dirty="0">
                <a:solidFill>
                  <a:srgbClr val="000000"/>
                </a:solidFill>
              </a:rPr>
              <a:t>—thyroid cancer</a:t>
            </a:r>
          </a:p>
          <a:p>
            <a:pPr marL="342900" indent="-342900"/>
            <a:r>
              <a:rPr lang="en-US" b="1" dirty="0">
                <a:solidFill>
                  <a:srgbClr val="000000"/>
                </a:solidFill>
              </a:rPr>
              <a:t>5.  </a:t>
            </a:r>
            <a:r>
              <a:rPr lang="en-US" b="1" dirty="0" err="1">
                <a:solidFill>
                  <a:srgbClr val="000000"/>
                </a:solidFill>
              </a:rPr>
              <a:t>Tinea</a:t>
            </a:r>
            <a:r>
              <a:rPr lang="en-US" b="1" dirty="0">
                <a:solidFill>
                  <a:srgbClr val="000000"/>
                </a:solidFill>
              </a:rPr>
              <a:t> </a:t>
            </a:r>
            <a:r>
              <a:rPr lang="en-US" b="1" dirty="0" err="1">
                <a:solidFill>
                  <a:srgbClr val="000000"/>
                </a:solidFill>
              </a:rPr>
              <a:t>capitis</a:t>
            </a:r>
            <a:r>
              <a:rPr lang="en-US" b="1" dirty="0">
                <a:solidFill>
                  <a:srgbClr val="000000"/>
                </a:solidFill>
              </a:rPr>
              <a:t> (immigrants from N. Africa to Israel)</a:t>
            </a:r>
          </a:p>
          <a:p>
            <a:pPr marL="342900" indent="-342900"/>
            <a:r>
              <a:rPr lang="en-US" dirty="0">
                <a:solidFill>
                  <a:srgbClr val="000000"/>
                </a:solidFill>
              </a:rPr>
              <a:t>-  x-ray treatment of scalp for fungus</a:t>
            </a:r>
          </a:p>
          <a:p>
            <a:pPr marL="342900" indent="-342900"/>
            <a:r>
              <a:rPr lang="en-US" dirty="0">
                <a:solidFill>
                  <a:srgbClr val="000000"/>
                </a:solidFill>
              </a:rPr>
              <a:t>	</a:t>
            </a:r>
            <a:r>
              <a:rPr lang="en-US" dirty="0" err="1">
                <a:solidFill>
                  <a:srgbClr val="000000"/>
                </a:solidFill>
                <a:sym typeface="Wingdings" pitchFamily="-99" charset="2"/>
              </a:rPr>
              <a:t></a:t>
            </a:r>
            <a:r>
              <a:rPr lang="en-US" dirty="0">
                <a:solidFill>
                  <a:srgbClr val="000000"/>
                </a:solidFill>
              </a:rPr>
              <a:t> thyroid cancer </a:t>
            </a:r>
          </a:p>
          <a:p>
            <a:pPr marL="342900" indent="-342900"/>
            <a:r>
              <a:rPr lang="en-US" dirty="0">
                <a:solidFill>
                  <a:srgbClr val="000000"/>
                </a:solidFill>
              </a:rPr>
              <a:t>	</a:t>
            </a:r>
            <a:r>
              <a:rPr lang="en-US" dirty="0" err="1">
                <a:solidFill>
                  <a:srgbClr val="000000"/>
                </a:solidFill>
                <a:sym typeface="Wingdings" pitchFamily="-99" charset="2"/>
              </a:rPr>
              <a:t></a:t>
            </a:r>
            <a:r>
              <a:rPr lang="en-US" dirty="0">
                <a:solidFill>
                  <a:srgbClr val="000000"/>
                </a:solidFill>
              </a:rPr>
              <a:t> skin cancer</a:t>
            </a:r>
          </a:p>
          <a:p>
            <a:pPr marL="342900" indent="-342900"/>
            <a:r>
              <a:rPr lang="en-US" dirty="0">
                <a:solidFill>
                  <a:srgbClr val="000000"/>
                </a:solidFill>
              </a:rPr>
              <a:t>Also had </a:t>
            </a:r>
            <a:r>
              <a:rPr lang="en-US" dirty="0" err="1">
                <a:solidFill>
                  <a:srgbClr val="000000"/>
                </a:solidFill>
              </a:rPr>
              <a:t>meningiomas</a:t>
            </a:r>
            <a:r>
              <a:rPr lang="en-US" dirty="0">
                <a:solidFill>
                  <a:srgbClr val="000000"/>
                </a:solidFill>
              </a:rPr>
              <a:t>, other brain tumors, leukemia, salivary gland tumors</a:t>
            </a:r>
          </a:p>
          <a:p>
            <a:pPr marL="342900" indent="-342900"/>
            <a:r>
              <a:rPr lang="en-US" dirty="0">
                <a:solidFill>
                  <a:srgbClr val="000000"/>
                </a:solidFill>
              </a:rPr>
              <a:t>American experience had lower incidence of tumors:  thyroid, skin</a:t>
            </a:r>
          </a:p>
          <a:p>
            <a:pPr marL="342900" indent="-342900">
              <a:buFontTx/>
              <a:buAutoNum type="arabicPeriod" startAt="6"/>
            </a:pPr>
            <a:r>
              <a:rPr lang="en-US" b="1" dirty="0">
                <a:solidFill>
                  <a:srgbClr val="000000"/>
                </a:solidFill>
              </a:rPr>
              <a:t>Fluoroscopy of TB patients </a:t>
            </a:r>
            <a:r>
              <a:rPr lang="en-US" dirty="0">
                <a:solidFill>
                  <a:srgbClr val="000000"/>
                </a:solidFill>
              </a:rPr>
              <a:t>- ↑ breast cancer</a:t>
            </a:r>
          </a:p>
          <a:p>
            <a:pPr marL="342900" indent="-342900">
              <a:buFontTx/>
              <a:buAutoNum type="arabicPeriod" startAt="6"/>
            </a:pPr>
            <a:r>
              <a:rPr lang="en-US" b="1" dirty="0" err="1">
                <a:solidFill>
                  <a:srgbClr val="000000"/>
                </a:solidFill>
              </a:rPr>
              <a:t>Thorotrast</a:t>
            </a:r>
            <a:r>
              <a:rPr lang="en-US" b="1" dirty="0">
                <a:solidFill>
                  <a:srgbClr val="000000"/>
                </a:solidFill>
              </a:rPr>
              <a:t> patients-</a:t>
            </a:r>
            <a:r>
              <a:rPr lang="en-US" dirty="0">
                <a:solidFill>
                  <a:srgbClr val="000000"/>
                </a:solidFill>
              </a:rPr>
              <a:t>-Liver tumors</a:t>
            </a:r>
          </a:p>
          <a:p>
            <a:pPr marL="342900" indent="-342900"/>
            <a:r>
              <a:rPr lang="en-US" dirty="0" err="1">
                <a:solidFill>
                  <a:srgbClr val="000000"/>
                </a:solidFill>
              </a:rPr>
              <a:t>Thorotrast</a:t>
            </a:r>
            <a:r>
              <a:rPr lang="en-US" dirty="0">
                <a:solidFill>
                  <a:srgbClr val="000000"/>
                </a:solidFill>
              </a:rPr>
              <a:t> (contrast material for x-rays) – radioactive Thorium </a:t>
            </a:r>
            <a:r>
              <a:rPr lang="en-US" dirty="0" err="1">
                <a:solidFill>
                  <a:srgbClr val="000000"/>
                </a:solidFill>
              </a:rPr>
              <a:t>α</a:t>
            </a:r>
            <a:r>
              <a:rPr lang="en-US" dirty="0">
                <a:solidFill>
                  <a:srgbClr val="000000"/>
                </a:solidFill>
              </a:rPr>
              <a:t>-particles</a:t>
            </a:r>
          </a:p>
          <a:p>
            <a:pPr marL="342900" indent="-342900"/>
            <a:r>
              <a:rPr lang="en-US" b="1" dirty="0">
                <a:solidFill>
                  <a:srgbClr val="000000"/>
                </a:solidFill>
              </a:rPr>
              <a:t>8.  Peptic ulcer</a:t>
            </a:r>
            <a:r>
              <a:rPr lang="en-US" dirty="0">
                <a:solidFill>
                  <a:srgbClr val="000000"/>
                </a:solidFill>
              </a:rPr>
              <a:t>—patients irradiated for peptic ulcer, higher risk for stomach cancer in those getting &lt;10Gy</a:t>
            </a:r>
            <a:endParaRPr lang="en-US" b="1" dirty="0">
              <a:solidFill>
                <a:srgbClr val="000000"/>
              </a:solidFill>
            </a:endParaRPr>
          </a:p>
          <a:p>
            <a:pPr marL="342900" indent="-342900">
              <a:buFontTx/>
              <a:buAutoNum type="arabicPeriod" startAt="5"/>
            </a:pPr>
            <a:endParaRPr lang="en-US" dirty="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Table 3"/>
          <p:cNvGraphicFramePr>
            <a:graphicFrameLocks noGrp="1"/>
          </p:cNvGraphicFramePr>
          <p:nvPr/>
        </p:nvGraphicFramePr>
        <p:xfrm>
          <a:off x="549517" y="1854981"/>
          <a:ext cx="8137283" cy="4466250"/>
        </p:xfrm>
        <a:graphic>
          <a:graphicData uri="http://schemas.openxmlformats.org/drawingml/2006/table">
            <a:tbl>
              <a:tblPr firstRow="1" bandRow="1">
                <a:tableStyleId>{5C22544A-7EE6-4342-B048-85BDC9FD1C3A}</a:tableStyleId>
              </a:tblPr>
              <a:tblGrid>
                <a:gridCol w="3148565"/>
                <a:gridCol w="4988718"/>
              </a:tblGrid>
              <a:tr h="315422">
                <a:tc>
                  <a:txBody>
                    <a:bodyPr/>
                    <a:lstStyle/>
                    <a:p>
                      <a:r>
                        <a:rPr lang="en-US" sz="1800" b="0" dirty="0" smtClean="0">
                          <a:latin typeface="+mn-lt"/>
                          <a:cs typeface="Arial"/>
                        </a:rPr>
                        <a:t>Data</a:t>
                      </a:r>
                      <a:r>
                        <a:rPr lang="en-US" sz="1800" b="0" baseline="0" dirty="0" smtClean="0">
                          <a:latin typeface="+mn-lt"/>
                          <a:cs typeface="Arial"/>
                        </a:rPr>
                        <a:t> analysis methods</a:t>
                      </a:r>
                      <a:endParaRPr lang="en-US" sz="1800" b="0" dirty="0">
                        <a:latin typeface="+mn-lt"/>
                        <a:cs typeface="Arial"/>
                      </a:endParaRPr>
                    </a:p>
                  </a:txBody>
                  <a:tcPr/>
                </a:tc>
                <a:tc>
                  <a:txBody>
                    <a:bodyPr/>
                    <a:lstStyle/>
                    <a:p>
                      <a:r>
                        <a:rPr lang="en-US" sz="1800" b="0" dirty="0" smtClean="0">
                          <a:latin typeface="+mn-lt"/>
                          <a:cs typeface="Arial"/>
                        </a:rPr>
                        <a:t>Reasoning</a:t>
                      </a:r>
                      <a:endParaRPr lang="en-US" sz="1800" b="0" dirty="0">
                        <a:latin typeface="+mn-lt"/>
                        <a:cs typeface="Arial"/>
                      </a:endParaRPr>
                    </a:p>
                  </a:txBody>
                  <a:tcPr/>
                </a:tc>
              </a:tr>
              <a:tr h="788556">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b="0" dirty="0" smtClean="0">
                          <a:latin typeface="+mn-lt"/>
                          <a:cs typeface="Arial"/>
                        </a:rPr>
                        <a:t>Eliminate </a:t>
                      </a:r>
                      <a:r>
                        <a:rPr lang="en-US" sz="1800" b="0" dirty="0" err="1" smtClean="0">
                          <a:latin typeface="+mn-lt"/>
                          <a:cs typeface="Arial"/>
                        </a:rPr>
                        <a:t>hormetic</a:t>
                      </a:r>
                      <a:r>
                        <a:rPr lang="en-US" sz="1800" b="0" dirty="0" smtClean="0">
                          <a:latin typeface="+mn-lt"/>
                          <a:cs typeface="Arial"/>
                        </a:rPr>
                        <a:t> paradox</a:t>
                      </a:r>
                      <a:endParaRPr lang="en-US" sz="1800" b="0" baseline="0" dirty="0" smtClean="0">
                        <a:latin typeface="+mn-lt"/>
                        <a:cs typeface="Arial"/>
                      </a:endParaRPr>
                    </a:p>
                  </a:txBody>
                  <a:tcPr/>
                </a:tc>
                <a:tc>
                  <a:txBody>
                    <a:bodyPr/>
                    <a:lstStyle/>
                    <a:p>
                      <a:r>
                        <a:rPr lang="en-US" sz="1800" b="0" dirty="0" smtClean="0">
                          <a:latin typeface="+mn-lt"/>
                          <a:cs typeface="Arial"/>
                        </a:rPr>
                        <a:t>Linear-quadratic model founded</a:t>
                      </a:r>
                      <a:r>
                        <a:rPr lang="en-US" sz="1800" b="0" baseline="0" dirty="0" smtClean="0">
                          <a:latin typeface="+mn-lt"/>
                          <a:cs typeface="Arial"/>
                        </a:rPr>
                        <a:t> by chromosomal aberrations – does not allow for </a:t>
                      </a:r>
                      <a:r>
                        <a:rPr lang="en-US" sz="1800" b="0" baseline="0" dirty="0" err="1" smtClean="0">
                          <a:latin typeface="+mn-lt"/>
                          <a:cs typeface="Arial"/>
                        </a:rPr>
                        <a:t>hormetic</a:t>
                      </a:r>
                      <a:r>
                        <a:rPr lang="en-US" sz="1800" b="0" baseline="0" dirty="0" smtClean="0">
                          <a:latin typeface="+mn-lt"/>
                          <a:cs typeface="Arial"/>
                        </a:rPr>
                        <a:t> effects</a:t>
                      </a:r>
                      <a:endParaRPr lang="en-US" sz="1800" b="0" dirty="0">
                        <a:latin typeface="+mn-lt"/>
                        <a:cs typeface="Arial"/>
                      </a:endParaRPr>
                    </a:p>
                  </a:txBody>
                  <a:tcPr/>
                </a:tc>
              </a:tr>
              <a:tr h="788556">
                <a:tc>
                  <a:txBody>
                    <a:bodyPr/>
                    <a:lstStyle/>
                    <a:p>
                      <a:r>
                        <a:rPr lang="en-US" sz="1800" b="0" dirty="0" smtClean="0">
                          <a:latin typeface="+mn-lt"/>
                          <a:cs typeface="Arial"/>
                        </a:rPr>
                        <a:t>Account for heterogeneity between treatment groups</a:t>
                      </a:r>
                      <a:endParaRPr lang="en-US" sz="1800" b="0" baseline="0" dirty="0" smtClean="0">
                        <a:latin typeface="+mn-lt"/>
                        <a:cs typeface="Arial"/>
                      </a:endParaRPr>
                    </a:p>
                  </a:txBody>
                  <a:tcPr/>
                </a:tc>
                <a:tc>
                  <a:txBody>
                    <a:bodyPr/>
                    <a:lstStyle/>
                    <a:p>
                      <a:r>
                        <a:rPr lang="en-US" sz="1800" b="0" dirty="0" smtClean="0">
                          <a:latin typeface="+mn-lt"/>
                          <a:cs typeface="Arial"/>
                        </a:rPr>
                        <a:t>Random effects model is preferred to account for variation between and within</a:t>
                      </a:r>
                      <a:r>
                        <a:rPr lang="en-US" sz="1800" b="0" baseline="0" dirty="0" smtClean="0">
                          <a:latin typeface="+mn-lt"/>
                          <a:cs typeface="Arial"/>
                        </a:rPr>
                        <a:t> studies</a:t>
                      </a:r>
                      <a:endParaRPr lang="en-US" sz="1800" b="0" dirty="0">
                        <a:latin typeface="+mn-lt"/>
                        <a:cs typeface="Arial"/>
                      </a:endParaRPr>
                    </a:p>
                  </a:txBody>
                  <a:tcPr/>
                </a:tc>
              </a:tr>
              <a:tr h="1498256">
                <a:tc>
                  <a:txBody>
                    <a:bodyPr/>
                    <a:lstStyle/>
                    <a:p>
                      <a:r>
                        <a:rPr lang="en-US" sz="1800" b="0" baseline="0" dirty="0" smtClean="0">
                          <a:latin typeface="+mn-lt"/>
                          <a:cs typeface="Arial"/>
                        </a:rPr>
                        <a:t>Stratification by study</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b="0" baseline="0" dirty="0" smtClean="0">
                          <a:latin typeface="+mn-lt"/>
                          <a:cs typeface="Arial"/>
                        </a:rPr>
                        <a:t>Data was already stratified by strain, sex, and age at exposure in BEIR VII. </a:t>
                      </a:r>
                      <a:r>
                        <a:rPr lang="en-US" sz="1800" b="0" dirty="0" smtClean="0">
                          <a:latin typeface="+mn-lt"/>
                          <a:cs typeface="Arial"/>
                        </a:rPr>
                        <a:t>Stratification by study will take into consideration </a:t>
                      </a:r>
                      <a:r>
                        <a:rPr lang="en-US" sz="1800" b="0" baseline="0" dirty="0" smtClean="0">
                          <a:latin typeface="+mn-lt"/>
                          <a:cs typeface="Arial"/>
                        </a:rPr>
                        <a:t>differences in cage crowding, pathogen environment, ambient temperature, etc. </a:t>
                      </a:r>
                      <a:endParaRPr lang="en-US" sz="1800" b="0" dirty="0">
                        <a:latin typeface="+mn-lt"/>
                        <a:cs typeface="Arial"/>
                      </a:endParaRPr>
                    </a:p>
                  </a:txBody>
                  <a:tcPr/>
                </a:tc>
              </a:tr>
              <a:tr h="1025122">
                <a:tc>
                  <a:txBody>
                    <a:bodyPr/>
                    <a:lstStyle/>
                    <a:p>
                      <a:r>
                        <a:rPr lang="en-US" sz="1800" b="0" baseline="0" dirty="0" smtClean="0">
                          <a:latin typeface="+mn-lt"/>
                          <a:cs typeface="Arial"/>
                        </a:rPr>
                        <a:t>Survival</a:t>
                      </a:r>
                    </a:p>
                  </a:txBody>
                  <a:tcPr/>
                </a:tc>
                <a:tc>
                  <a:txBody>
                    <a:bodyPr/>
                    <a:lstStyle/>
                    <a:p>
                      <a:r>
                        <a:rPr lang="en-US" sz="1800" b="0" dirty="0" smtClean="0">
                          <a:latin typeface="+mn-lt"/>
                          <a:cs typeface="Arial"/>
                        </a:rPr>
                        <a:t>Model mortality using Cox proportional</a:t>
                      </a:r>
                      <a:r>
                        <a:rPr lang="en-US" sz="1800" b="0" baseline="0" dirty="0" smtClean="0">
                          <a:latin typeface="+mn-lt"/>
                          <a:cs typeface="Arial"/>
                        </a:rPr>
                        <a:t> hazards model – described by a baseline hazard over time and explanatory covariates</a:t>
                      </a:r>
                      <a:endParaRPr lang="en-US" sz="1800" b="0" dirty="0">
                        <a:latin typeface="+mn-lt"/>
                        <a:cs typeface="Arial"/>
                      </a:endParaRPr>
                    </a:p>
                  </a:txBody>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findings to date</a:t>
            </a:r>
            <a:endParaRPr lang="en-US" dirty="0"/>
          </a:p>
        </p:txBody>
      </p:sp>
      <p:graphicFrame>
        <p:nvGraphicFramePr>
          <p:cNvPr id="4" name="Content Placeholder 3"/>
          <p:cNvGraphicFramePr>
            <a:graphicFrameLocks noGrp="1"/>
          </p:cNvGraphicFramePr>
          <p:nvPr>
            <p:ph idx="1"/>
          </p:nvPr>
        </p:nvGraphicFramePr>
        <p:xfrm>
          <a:off x="617895" y="1527337"/>
          <a:ext cx="7963992" cy="5534369"/>
        </p:xfrm>
        <a:graphic>
          <a:graphicData uri="http://schemas.openxmlformats.org/drawingml/2006/table">
            <a:tbl>
              <a:tblPr firstRow="1" bandRow="1">
                <a:tableStyleId>{5C22544A-7EE6-4342-B048-85BDC9FD1C3A}</a:tableStyleId>
              </a:tblPr>
              <a:tblGrid>
                <a:gridCol w="1493249"/>
                <a:gridCol w="3969951"/>
                <a:gridCol w="2500792"/>
              </a:tblGrid>
              <a:tr h="753364">
                <a:tc>
                  <a:txBody>
                    <a:bodyPr/>
                    <a:lstStyle/>
                    <a:p>
                      <a:r>
                        <a:rPr lang="en-US" sz="2400" dirty="0" smtClean="0"/>
                        <a:t>Type</a:t>
                      </a:r>
                      <a:r>
                        <a:rPr lang="en-US" sz="2400" baseline="0" dirty="0" smtClean="0"/>
                        <a:t>s of studies</a:t>
                      </a:r>
                      <a:endParaRPr lang="en-US" sz="2400" dirty="0"/>
                    </a:p>
                  </a:txBody>
                  <a:tcPr/>
                </a:tc>
                <a:tc>
                  <a:txBody>
                    <a:bodyPr/>
                    <a:lstStyle/>
                    <a:p>
                      <a:r>
                        <a:rPr lang="en-US" sz="2400" dirty="0" smtClean="0"/>
                        <a:t>Major source</a:t>
                      </a:r>
                      <a:r>
                        <a:rPr lang="en-US" sz="2400" baseline="0" dirty="0" smtClean="0"/>
                        <a:t> of data</a:t>
                      </a:r>
                      <a:endParaRPr lang="en-US" sz="2400" dirty="0"/>
                    </a:p>
                  </a:txBody>
                  <a:tcPr/>
                </a:tc>
                <a:tc>
                  <a:txBody>
                    <a:bodyPr/>
                    <a:lstStyle/>
                    <a:p>
                      <a:r>
                        <a:rPr lang="en-US" sz="2400" dirty="0" smtClean="0"/>
                        <a:t>Major findings</a:t>
                      </a:r>
                      <a:endParaRPr lang="en-US" sz="2400" dirty="0"/>
                    </a:p>
                  </a:txBody>
                  <a:tcPr/>
                </a:tc>
              </a:tr>
              <a:tr h="1237323">
                <a:tc>
                  <a:txBody>
                    <a:bodyPr/>
                    <a:lstStyle/>
                    <a:p>
                      <a:endParaRPr lang="en-US" dirty="0"/>
                    </a:p>
                  </a:txBody>
                  <a:tcPr/>
                </a:tc>
                <a:tc>
                  <a:txBody>
                    <a:bodyPr/>
                    <a:lstStyle/>
                    <a:p>
                      <a:endParaRPr lang="en-US" sz="1900" dirty="0"/>
                    </a:p>
                  </a:txBody>
                  <a:tcPr/>
                </a:tc>
                <a:tc>
                  <a:txBody>
                    <a:bodyPr/>
                    <a:lstStyle/>
                    <a:p>
                      <a:endParaRPr lang="en-US" sz="1900" dirty="0"/>
                    </a:p>
                  </a:txBody>
                  <a:tcPr/>
                </a:tc>
              </a:tr>
              <a:tr h="1355726">
                <a:tc>
                  <a:txBody>
                    <a:bodyPr/>
                    <a:lstStyle/>
                    <a:p>
                      <a:endParaRPr lang="en-US" dirty="0"/>
                    </a:p>
                  </a:txBody>
                  <a:tcPr/>
                </a:tc>
                <a:tc>
                  <a:txBody>
                    <a:bodyPr/>
                    <a:lstStyle/>
                    <a:p>
                      <a:r>
                        <a:rPr lang="en-US" sz="1900" dirty="0" smtClean="0"/>
                        <a:t>ERA</a:t>
                      </a:r>
                    </a:p>
                    <a:p>
                      <a:r>
                        <a:rPr lang="en-US" sz="1900" dirty="0" smtClean="0"/>
                        <a:t>Janus</a:t>
                      </a:r>
                    </a:p>
                    <a:p>
                      <a:r>
                        <a:rPr lang="en-US" sz="1900" dirty="0" smtClean="0"/>
                        <a:t>Lovelace</a:t>
                      </a:r>
                    </a:p>
                    <a:p>
                      <a:endParaRPr lang="en-US" sz="1900" dirty="0"/>
                    </a:p>
                  </a:txBody>
                  <a:tcPr/>
                </a:tc>
                <a:tc>
                  <a:txBody>
                    <a:bodyPr/>
                    <a:lstStyle/>
                    <a:p>
                      <a:endParaRPr lang="en-US" sz="1900" dirty="0"/>
                    </a:p>
                  </a:txBody>
                  <a:tcPr/>
                </a:tc>
              </a:tr>
              <a:tr h="1544498">
                <a:tc>
                  <a:txBody>
                    <a:bodyPr/>
                    <a:lstStyle/>
                    <a:p>
                      <a:endParaRPr lang="en-US" dirty="0"/>
                    </a:p>
                  </a:txBody>
                  <a:tcPr/>
                </a:tc>
                <a:tc>
                  <a:txBody>
                    <a:bodyPr/>
                    <a:lstStyle/>
                    <a:p>
                      <a:r>
                        <a:rPr lang="en-US" sz="1900" dirty="0" smtClean="0"/>
                        <a:t>Atomic bomb</a:t>
                      </a:r>
                      <a:r>
                        <a:rPr lang="en-US" sz="1900" baseline="0" dirty="0" smtClean="0"/>
                        <a:t> survivors</a:t>
                      </a:r>
                    </a:p>
                    <a:p>
                      <a:r>
                        <a:rPr lang="en-US" sz="1900" dirty="0" smtClean="0"/>
                        <a:t>Uranium miners</a:t>
                      </a:r>
                    </a:p>
                    <a:p>
                      <a:r>
                        <a:rPr lang="en-US" sz="1900" dirty="0" smtClean="0"/>
                        <a:t>US</a:t>
                      </a:r>
                      <a:r>
                        <a:rPr lang="en-US" sz="1900" baseline="0" dirty="0" smtClean="0"/>
                        <a:t> nuclear tests</a:t>
                      </a:r>
                    </a:p>
                    <a:p>
                      <a:r>
                        <a:rPr lang="en-US" sz="1900" baseline="0" dirty="0" err="1" smtClean="0"/>
                        <a:t>Chornobyl</a:t>
                      </a:r>
                      <a:endParaRPr lang="en-US" sz="1900" baseline="0" dirty="0" smtClean="0"/>
                    </a:p>
                    <a:p>
                      <a:r>
                        <a:rPr lang="en-US" sz="1900" baseline="0" dirty="0" smtClean="0"/>
                        <a:t>Thyroid cancer after external radiation</a:t>
                      </a:r>
                    </a:p>
                    <a:p>
                      <a:r>
                        <a:rPr lang="en-US" sz="1900" baseline="0" dirty="0" smtClean="0"/>
                        <a:t>Nuclear industry workers</a:t>
                      </a:r>
                    </a:p>
                    <a:p>
                      <a:r>
                        <a:rPr lang="en-US" sz="1900" baseline="0" smtClean="0"/>
                        <a:t>Medical personnel</a:t>
                      </a:r>
                      <a:endParaRPr lang="en-US" sz="1900" dirty="0"/>
                    </a:p>
                  </a:txBody>
                  <a:tcPr/>
                </a:tc>
                <a:tc>
                  <a:txBody>
                    <a:bodyPr/>
                    <a:lstStyle/>
                    <a:p>
                      <a:endParaRPr lang="en-US" sz="1900" dirty="0"/>
                    </a:p>
                  </a:txBody>
                  <a:tcPr/>
                </a:tc>
              </a:tr>
            </a:tbl>
          </a:graphicData>
        </a:graphic>
      </p:graphicFrame>
      <p:pic>
        <p:nvPicPr>
          <p:cNvPr id="41986" name="Picture 2"/>
          <p:cNvPicPr>
            <a:picLocks noChangeAspect="1" noChangeArrowheads="1"/>
          </p:cNvPicPr>
          <p:nvPr/>
        </p:nvPicPr>
        <p:blipFill>
          <a:blip r:embed="rId2"/>
          <a:srcRect/>
          <a:stretch>
            <a:fillRect/>
          </a:stretch>
        </p:blipFill>
        <p:spPr bwMode="auto">
          <a:xfrm>
            <a:off x="675110" y="2580999"/>
            <a:ext cx="1300205" cy="596051"/>
          </a:xfrm>
          <a:prstGeom prst="rect">
            <a:avLst/>
          </a:prstGeom>
          <a:noFill/>
          <a:ln w="9525">
            <a:noFill/>
            <a:miter lim="800000"/>
            <a:headEnd/>
            <a:tailEnd/>
          </a:ln>
          <a:effectLst/>
        </p:spPr>
      </p:pic>
      <p:pic>
        <p:nvPicPr>
          <p:cNvPr id="41987" name="Picture 3"/>
          <p:cNvPicPr>
            <a:picLocks noChangeAspect="1" noChangeArrowheads="1"/>
          </p:cNvPicPr>
          <p:nvPr/>
        </p:nvPicPr>
        <p:blipFill>
          <a:blip r:embed="rId3"/>
          <a:srcRect/>
          <a:stretch>
            <a:fillRect/>
          </a:stretch>
        </p:blipFill>
        <p:spPr bwMode="auto">
          <a:xfrm rot="16200000">
            <a:off x="820135" y="3637038"/>
            <a:ext cx="1128369" cy="1181992"/>
          </a:xfrm>
          <a:prstGeom prst="rect">
            <a:avLst/>
          </a:prstGeom>
          <a:noFill/>
          <a:ln w="9525">
            <a:noFill/>
            <a:miter lim="800000"/>
            <a:headEnd/>
            <a:tailEnd/>
          </a:ln>
          <a:effectLst/>
        </p:spPr>
      </p:pic>
      <p:pic>
        <p:nvPicPr>
          <p:cNvPr id="41992" name="Picture 8"/>
          <p:cNvPicPr>
            <a:picLocks noChangeAspect="1" noChangeArrowheads="1"/>
          </p:cNvPicPr>
          <p:nvPr/>
        </p:nvPicPr>
        <p:blipFill>
          <a:blip r:embed="rId4"/>
          <a:srcRect/>
          <a:stretch>
            <a:fillRect/>
          </a:stretch>
        </p:blipFill>
        <p:spPr bwMode="auto">
          <a:xfrm flipH="1">
            <a:off x="617895" y="5213014"/>
            <a:ext cx="299482" cy="597108"/>
          </a:xfrm>
          <a:prstGeom prst="rect">
            <a:avLst/>
          </a:prstGeom>
          <a:noFill/>
          <a:ln w="9525">
            <a:noFill/>
            <a:miter lim="800000"/>
            <a:headEnd/>
            <a:tailEnd/>
          </a:ln>
          <a:effectLst/>
        </p:spPr>
      </p:pic>
      <p:pic>
        <p:nvPicPr>
          <p:cNvPr id="12" name="Picture 8"/>
          <p:cNvPicPr>
            <a:picLocks noChangeAspect="1" noChangeArrowheads="1"/>
          </p:cNvPicPr>
          <p:nvPr/>
        </p:nvPicPr>
        <p:blipFill>
          <a:blip r:embed="rId4"/>
          <a:srcRect/>
          <a:stretch>
            <a:fillRect/>
          </a:stretch>
        </p:blipFill>
        <p:spPr bwMode="auto">
          <a:xfrm flipH="1">
            <a:off x="770295" y="5365414"/>
            <a:ext cx="299482" cy="597108"/>
          </a:xfrm>
          <a:prstGeom prst="rect">
            <a:avLst/>
          </a:prstGeom>
          <a:noFill/>
          <a:ln w="9525">
            <a:noFill/>
            <a:miter lim="800000"/>
            <a:headEnd/>
            <a:tailEnd/>
          </a:ln>
          <a:effectLst/>
        </p:spPr>
      </p:pic>
      <p:pic>
        <p:nvPicPr>
          <p:cNvPr id="13" name="Picture 8"/>
          <p:cNvPicPr>
            <a:picLocks noChangeAspect="1" noChangeArrowheads="1"/>
          </p:cNvPicPr>
          <p:nvPr/>
        </p:nvPicPr>
        <p:blipFill>
          <a:blip r:embed="rId4"/>
          <a:srcRect/>
          <a:stretch>
            <a:fillRect/>
          </a:stretch>
        </p:blipFill>
        <p:spPr bwMode="auto">
          <a:xfrm flipH="1">
            <a:off x="922695" y="5517814"/>
            <a:ext cx="299482" cy="597108"/>
          </a:xfrm>
          <a:prstGeom prst="rect">
            <a:avLst/>
          </a:prstGeom>
          <a:noFill/>
          <a:ln w="9525">
            <a:noFill/>
            <a:miter lim="800000"/>
            <a:headEnd/>
            <a:tailEnd/>
          </a:ln>
          <a:effectLst/>
        </p:spPr>
      </p:pic>
      <p:pic>
        <p:nvPicPr>
          <p:cNvPr id="14" name="Picture 8"/>
          <p:cNvPicPr>
            <a:picLocks noChangeAspect="1" noChangeArrowheads="1"/>
          </p:cNvPicPr>
          <p:nvPr/>
        </p:nvPicPr>
        <p:blipFill>
          <a:blip r:embed="rId4"/>
          <a:srcRect/>
          <a:stretch>
            <a:fillRect/>
          </a:stretch>
        </p:blipFill>
        <p:spPr bwMode="auto">
          <a:xfrm flipH="1">
            <a:off x="1128753" y="5670214"/>
            <a:ext cx="299482" cy="597108"/>
          </a:xfrm>
          <a:prstGeom prst="rect">
            <a:avLst/>
          </a:prstGeom>
          <a:noFill/>
          <a:ln w="9525">
            <a:noFill/>
            <a:miter lim="800000"/>
            <a:headEnd/>
            <a:tailEnd/>
          </a:ln>
          <a:effectLst/>
        </p:spPr>
      </p:pic>
      <p:pic>
        <p:nvPicPr>
          <p:cNvPr id="15" name="Picture 8"/>
          <p:cNvPicPr>
            <a:picLocks noChangeAspect="1" noChangeArrowheads="1"/>
          </p:cNvPicPr>
          <p:nvPr/>
        </p:nvPicPr>
        <p:blipFill>
          <a:blip r:embed="rId4"/>
          <a:srcRect/>
          <a:stretch>
            <a:fillRect/>
          </a:stretch>
        </p:blipFill>
        <p:spPr bwMode="auto">
          <a:xfrm flipH="1">
            <a:off x="1227495" y="5160758"/>
            <a:ext cx="299482" cy="597108"/>
          </a:xfrm>
          <a:prstGeom prst="rect">
            <a:avLst/>
          </a:prstGeom>
          <a:noFill/>
          <a:ln w="9525">
            <a:noFill/>
            <a:miter lim="800000"/>
            <a:headEnd/>
            <a:tailEnd/>
          </a:ln>
          <a:effectLst/>
        </p:spPr>
      </p:pic>
      <p:pic>
        <p:nvPicPr>
          <p:cNvPr id="16" name="Picture 8"/>
          <p:cNvPicPr>
            <a:picLocks noChangeAspect="1" noChangeArrowheads="1"/>
          </p:cNvPicPr>
          <p:nvPr/>
        </p:nvPicPr>
        <p:blipFill>
          <a:blip r:embed="rId4"/>
          <a:srcRect/>
          <a:stretch>
            <a:fillRect/>
          </a:stretch>
        </p:blipFill>
        <p:spPr bwMode="auto">
          <a:xfrm flipH="1">
            <a:off x="1281153" y="5822614"/>
            <a:ext cx="299482" cy="597108"/>
          </a:xfrm>
          <a:prstGeom prst="rect">
            <a:avLst/>
          </a:prstGeom>
          <a:noFill/>
          <a:ln w="9525">
            <a:noFill/>
            <a:miter lim="800000"/>
            <a:headEnd/>
            <a:tailEnd/>
          </a:ln>
          <a:effectLst/>
        </p:spPr>
      </p:pic>
      <p:pic>
        <p:nvPicPr>
          <p:cNvPr id="17" name="Picture 8"/>
          <p:cNvPicPr>
            <a:picLocks noChangeAspect="1" noChangeArrowheads="1"/>
          </p:cNvPicPr>
          <p:nvPr/>
        </p:nvPicPr>
        <p:blipFill>
          <a:blip r:embed="rId4"/>
          <a:srcRect/>
          <a:stretch>
            <a:fillRect/>
          </a:stretch>
        </p:blipFill>
        <p:spPr bwMode="auto">
          <a:xfrm flipH="1">
            <a:off x="1379895" y="5384710"/>
            <a:ext cx="299482" cy="597108"/>
          </a:xfrm>
          <a:prstGeom prst="rect">
            <a:avLst/>
          </a:prstGeom>
          <a:noFill/>
          <a:ln w="9525">
            <a:noFill/>
            <a:miter lim="800000"/>
            <a:headEnd/>
            <a:tailEnd/>
          </a:ln>
          <a:effectLst/>
        </p:spPr>
      </p:pic>
      <p:pic>
        <p:nvPicPr>
          <p:cNvPr id="18" name="Picture 8"/>
          <p:cNvPicPr>
            <a:picLocks noChangeAspect="1" noChangeArrowheads="1"/>
          </p:cNvPicPr>
          <p:nvPr/>
        </p:nvPicPr>
        <p:blipFill>
          <a:blip r:embed="rId4"/>
          <a:srcRect/>
          <a:stretch>
            <a:fillRect/>
          </a:stretch>
        </p:blipFill>
        <p:spPr bwMode="auto">
          <a:xfrm flipH="1">
            <a:off x="1532295" y="5537110"/>
            <a:ext cx="299482" cy="597108"/>
          </a:xfrm>
          <a:prstGeom prst="rect">
            <a:avLst/>
          </a:prstGeom>
          <a:noFill/>
          <a:ln w="9525">
            <a:noFill/>
            <a:miter lim="800000"/>
            <a:headEnd/>
            <a:tailEnd/>
          </a:ln>
          <a:effectLst/>
        </p:spPr>
      </p:pic>
      <p:pic>
        <p:nvPicPr>
          <p:cNvPr id="19" name="Picture 8"/>
          <p:cNvPicPr>
            <a:picLocks noChangeAspect="1" noChangeArrowheads="1"/>
          </p:cNvPicPr>
          <p:nvPr/>
        </p:nvPicPr>
        <p:blipFill>
          <a:blip r:embed="rId4"/>
          <a:srcRect/>
          <a:stretch>
            <a:fillRect/>
          </a:stretch>
        </p:blipFill>
        <p:spPr bwMode="auto">
          <a:xfrm flipH="1">
            <a:off x="1684695" y="5689510"/>
            <a:ext cx="299482" cy="597108"/>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ionizing radiation</a:t>
            </a:r>
            <a:endParaRPr lang="en-US" dirty="0"/>
          </a:p>
        </p:txBody>
      </p:sp>
      <p:sp>
        <p:nvSpPr>
          <p:cNvPr id="3" name="Content Placeholder 2"/>
          <p:cNvSpPr>
            <a:spLocks noGrp="1"/>
          </p:cNvSpPr>
          <p:nvPr>
            <p:ph idx="1"/>
          </p:nvPr>
        </p:nvSpPr>
        <p:spPr>
          <a:xfrm>
            <a:off x="457200" y="4479044"/>
            <a:ext cx="8229600" cy="2042170"/>
          </a:xfrm>
        </p:spPr>
        <p:txBody>
          <a:bodyPr/>
          <a:lstStyle/>
          <a:p>
            <a:r>
              <a:rPr lang="en-US" dirty="0" smtClean="0"/>
              <a:t>Particulate – protons, neutrons, electrons, alpha and beta particles</a:t>
            </a:r>
          </a:p>
          <a:p>
            <a:r>
              <a:rPr lang="en-US" dirty="0" smtClean="0"/>
              <a:t>Electromagnetic – gamma rays and x-rays</a:t>
            </a:r>
            <a:endParaRPr lang="en-US" dirty="0"/>
          </a:p>
        </p:txBody>
      </p:sp>
      <p:pic>
        <p:nvPicPr>
          <p:cNvPr id="4" name="Picture 3"/>
          <p:cNvPicPr>
            <a:picLocks noChangeAspect="1" noChangeArrowheads="1"/>
          </p:cNvPicPr>
          <p:nvPr/>
        </p:nvPicPr>
        <p:blipFill>
          <a:blip r:embed="rId2"/>
          <a:srcRect/>
          <a:stretch>
            <a:fillRect/>
          </a:stretch>
        </p:blipFill>
        <p:spPr bwMode="auto">
          <a:xfrm>
            <a:off x="2306596" y="1600200"/>
            <a:ext cx="4846406" cy="2624408"/>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587"/>
            <a:ext cx="8229600" cy="1143000"/>
          </a:xfrm>
        </p:spPr>
        <p:txBody>
          <a:bodyPr/>
          <a:lstStyle/>
          <a:p>
            <a:r>
              <a:rPr lang="en-US" dirty="0" smtClean="0"/>
              <a:t>Radiation Injury</a:t>
            </a:r>
            <a:endParaRPr lang="en-US" dirty="0"/>
          </a:p>
        </p:txBody>
      </p:sp>
      <p:sp>
        <p:nvSpPr>
          <p:cNvPr id="11" name="Right Arrow 10"/>
          <p:cNvSpPr/>
          <p:nvPr/>
        </p:nvSpPr>
        <p:spPr>
          <a:xfrm rot="4446683">
            <a:off x="836391" y="3908023"/>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rot="17288351">
            <a:off x="3261988" y="2475708"/>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880738" y="2944737"/>
            <a:ext cx="1195013" cy="646331"/>
          </a:xfrm>
          <a:prstGeom prst="rect">
            <a:avLst/>
          </a:prstGeom>
          <a:noFill/>
          <a:ln w="12700" cmpd="sng">
            <a:solidFill>
              <a:schemeClr val="accent4">
                <a:lumMod val="75000"/>
              </a:schemeClr>
            </a:solidFill>
          </a:ln>
        </p:spPr>
        <p:txBody>
          <a:bodyPr wrap="square" rtlCol="0">
            <a:spAutoFit/>
          </a:bodyPr>
          <a:lstStyle/>
          <a:p>
            <a:pPr algn="ctr"/>
            <a:r>
              <a:rPr lang="en-US" dirty="0" smtClean="0"/>
              <a:t>DNA Damage</a:t>
            </a:r>
            <a:endParaRPr lang="en-US" dirty="0"/>
          </a:p>
        </p:txBody>
      </p:sp>
      <p:sp>
        <p:nvSpPr>
          <p:cNvPr id="17" name="TextBox 16"/>
          <p:cNvSpPr txBox="1"/>
          <p:nvPr/>
        </p:nvSpPr>
        <p:spPr>
          <a:xfrm>
            <a:off x="2880738" y="1535320"/>
            <a:ext cx="1954202" cy="646331"/>
          </a:xfrm>
          <a:prstGeom prst="rect">
            <a:avLst/>
          </a:prstGeom>
          <a:noFill/>
          <a:ln w="12700" cmpd="sng">
            <a:noFill/>
          </a:ln>
        </p:spPr>
        <p:txBody>
          <a:bodyPr wrap="square" rtlCol="0">
            <a:spAutoFit/>
          </a:bodyPr>
          <a:lstStyle/>
          <a:p>
            <a:pPr algn="ctr"/>
            <a:r>
              <a:rPr lang="en-US" dirty="0" smtClean="0"/>
              <a:t>Enzymatic DNA  Repair</a:t>
            </a:r>
            <a:endParaRPr lang="en-US" sz="1400" dirty="0"/>
          </a:p>
        </p:txBody>
      </p:sp>
      <p:sp>
        <p:nvSpPr>
          <p:cNvPr id="18" name="Right Arrow 17"/>
          <p:cNvSpPr/>
          <p:nvPr/>
        </p:nvSpPr>
        <p:spPr>
          <a:xfrm rot="2101856">
            <a:off x="3337745" y="4060806"/>
            <a:ext cx="14173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4777275" y="2333704"/>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Cell Death</a:t>
            </a:r>
            <a:endParaRPr lang="en-US" dirty="0"/>
          </a:p>
        </p:txBody>
      </p:sp>
      <p:sp>
        <p:nvSpPr>
          <p:cNvPr id="20" name="Right Arrow 19"/>
          <p:cNvSpPr/>
          <p:nvPr/>
        </p:nvSpPr>
        <p:spPr>
          <a:xfrm rot="19728330">
            <a:off x="4206892" y="2899018"/>
            <a:ext cx="4572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96451" y="4176628"/>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DNA Mutation</a:t>
            </a:r>
            <a:endParaRPr lang="en-US" dirty="0"/>
          </a:p>
        </p:txBody>
      </p:sp>
      <p:sp>
        <p:nvSpPr>
          <p:cNvPr id="22" name="TextBox 21"/>
          <p:cNvSpPr txBox="1"/>
          <p:nvPr/>
        </p:nvSpPr>
        <p:spPr>
          <a:xfrm>
            <a:off x="6206175" y="1375252"/>
            <a:ext cx="2093355" cy="584776"/>
          </a:xfrm>
          <a:prstGeom prst="rect">
            <a:avLst/>
          </a:prstGeom>
          <a:noFill/>
          <a:ln w="12700" cmpd="sng">
            <a:solidFill>
              <a:schemeClr val="accent4">
                <a:lumMod val="75000"/>
              </a:schemeClr>
            </a:solidFill>
          </a:ln>
        </p:spPr>
        <p:txBody>
          <a:bodyPr wrap="square" rtlCol="0">
            <a:spAutoFit/>
          </a:bodyPr>
          <a:lstStyle/>
          <a:p>
            <a:pPr algn="ctr"/>
            <a:r>
              <a:rPr lang="en-US" dirty="0" smtClean="0"/>
              <a:t>Early (Acute) Effects </a:t>
            </a:r>
            <a:r>
              <a:rPr lang="en-US" sz="1400" dirty="0" smtClean="0"/>
              <a:t>(radiation sickness)</a:t>
            </a:r>
            <a:endParaRPr lang="en-US" sz="1400" dirty="0"/>
          </a:p>
        </p:txBody>
      </p:sp>
      <p:sp>
        <p:nvSpPr>
          <p:cNvPr id="23" name="Right Arrow 22"/>
          <p:cNvSpPr/>
          <p:nvPr/>
        </p:nvSpPr>
        <p:spPr>
          <a:xfrm rot="18892041">
            <a:off x="5452960" y="1880298"/>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7536634" y="2268230"/>
            <a:ext cx="1112612" cy="646331"/>
          </a:xfrm>
          <a:prstGeom prst="rect">
            <a:avLst/>
          </a:prstGeom>
          <a:noFill/>
          <a:ln w="12700" cmpd="sng">
            <a:solidFill>
              <a:schemeClr val="accent4">
                <a:lumMod val="75000"/>
              </a:schemeClr>
            </a:solidFill>
          </a:ln>
        </p:spPr>
        <p:txBody>
          <a:bodyPr wrap="square" rtlCol="0">
            <a:spAutoFit/>
          </a:bodyPr>
          <a:lstStyle/>
          <a:p>
            <a:pPr algn="ctr"/>
            <a:r>
              <a:rPr lang="en-US" dirty="0" smtClean="0"/>
              <a:t>Late Effects</a:t>
            </a:r>
            <a:endParaRPr lang="en-US" sz="1400" dirty="0"/>
          </a:p>
        </p:txBody>
      </p:sp>
      <p:sp>
        <p:nvSpPr>
          <p:cNvPr id="25" name="Right Arrow 24"/>
          <p:cNvSpPr/>
          <p:nvPr/>
        </p:nvSpPr>
        <p:spPr>
          <a:xfrm>
            <a:off x="6020985" y="2553899"/>
            <a:ext cx="13716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rot="1991017">
            <a:off x="5677129" y="3326862"/>
            <a:ext cx="77724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6532450" y="3312543"/>
            <a:ext cx="1696520" cy="646331"/>
          </a:xfrm>
          <a:prstGeom prst="rect">
            <a:avLst/>
          </a:prstGeom>
          <a:noFill/>
          <a:ln w="12700" cmpd="sng">
            <a:solidFill>
              <a:schemeClr val="accent4">
                <a:lumMod val="75000"/>
              </a:schemeClr>
            </a:solidFill>
          </a:ln>
        </p:spPr>
        <p:txBody>
          <a:bodyPr wrap="square" rtlCol="0">
            <a:spAutoFit/>
          </a:bodyPr>
          <a:lstStyle/>
          <a:p>
            <a:pPr algn="ctr"/>
            <a:r>
              <a:rPr lang="en-US" dirty="0" smtClean="0"/>
              <a:t>Developmental Effects </a:t>
            </a:r>
            <a:r>
              <a:rPr lang="en-US" sz="1400" dirty="0" smtClean="0"/>
              <a:t>(fetal)</a:t>
            </a:r>
            <a:endParaRPr lang="en-US" sz="1400" dirty="0"/>
          </a:p>
        </p:txBody>
      </p:sp>
      <p:sp>
        <p:nvSpPr>
          <p:cNvPr id="28" name="Right Arrow 27"/>
          <p:cNvSpPr/>
          <p:nvPr/>
        </p:nvSpPr>
        <p:spPr>
          <a:xfrm rot="1786440">
            <a:off x="5861160" y="4865243"/>
            <a:ext cx="1828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7694663" y="5019094"/>
            <a:ext cx="1047181" cy="646331"/>
          </a:xfrm>
          <a:prstGeom prst="rect">
            <a:avLst/>
          </a:prstGeom>
          <a:noFill/>
          <a:ln w="12700" cmpd="sng">
            <a:solidFill>
              <a:schemeClr val="accent4">
                <a:lumMod val="75000"/>
              </a:schemeClr>
            </a:solidFill>
          </a:ln>
        </p:spPr>
        <p:txBody>
          <a:bodyPr wrap="square" rtlCol="0">
            <a:spAutoFit/>
          </a:bodyPr>
          <a:lstStyle/>
          <a:p>
            <a:pPr algn="ctr"/>
            <a:r>
              <a:rPr lang="en-US" dirty="0" smtClean="0"/>
              <a:t>Heritable Effects</a:t>
            </a:r>
            <a:endParaRPr lang="en-US" dirty="0"/>
          </a:p>
        </p:txBody>
      </p:sp>
      <p:sp>
        <p:nvSpPr>
          <p:cNvPr id="30" name="Right Arrow 29"/>
          <p:cNvSpPr/>
          <p:nvPr/>
        </p:nvSpPr>
        <p:spPr>
          <a:xfrm rot="3512566">
            <a:off x="5374544" y="5204684"/>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3512566">
            <a:off x="5810440" y="5923982"/>
            <a:ext cx="68580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6030227" y="6390587"/>
            <a:ext cx="1047181" cy="369332"/>
          </a:xfrm>
          <a:prstGeom prst="rect">
            <a:avLst/>
          </a:prstGeom>
          <a:noFill/>
          <a:ln w="12700" cmpd="sng">
            <a:solidFill>
              <a:schemeClr val="accent4">
                <a:lumMod val="75000"/>
              </a:schemeClr>
            </a:solidFill>
          </a:ln>
        </p:spPr>
        <p:txBody>
          <a:bodyPr wrap="square" rtlCol="0">
            <a:spAutoFit/>
          </a:bodyPr>
          <a:lstStyle/>
          <a:p>
            <a:pPr algn="ctr"/>
            <a:r>
              <a:rPr lang="en-US" b="1" dirty="0" smtClean="0"/>
              <a:t>CANCER</a:t>
            </a:r>
            <a:endParaRPr lang="en-US" b="1" dirty="0"/>
          </a:p>
        </p:txBody>
      </p:sp>
      <p:sp>
        <p:nvSpPr>
          <p:cNvPr id="33" name="TextBox 32"/>
          <p:cNvSpPr txBox="1"/>
          <p:nvPr/>
        </p:nvSpPr>
        <p:spPr>
          <a:xfrm>
            <a:off x="6378442" y="4416817"/>
            <a:ext cx="1306406" cy="369332"/>
          </a:xfrm>
          <a:prstGeom prst="rect">
            <a:avLst/>
          </a:prstGeom>
          <a:noFill/>
          <a:ln w="12700" cmpd="sng">
            <a:noFill/>
          </a:ln>
        </p:spPr>
        <p:txBody>
          <a:bodyPr wrap="square" rtlCol="0">
            <a:spAutoFit/>
          </a:bodyPr>
          <a:lstStyle/>
          <a:p>
            <a:pPr algn="ctr"/>
            <a:r>
              <a:rPr lang="en-US" b="1" dirty="0" err="1" smtClean="0"/>
              <a:t>Germline</a:t>
            </a:r>
            <a:endParaRPr lang="en-US" sz="1400" b="1" dirty="0"/>
          </a:p>
        </p:txBody>
      </p:sp>
      <p:sp>
        <p:nvSpPr>
          <p:cNvPr id="34" name="TextBox 33"/>
          <p:cNvSpPr txBox="1"/>
          <p:nvPr/>
        </p:nvSpPr>
        <p:spPr>
          <a:xfrm>
            <a:off x="4611415" y="5192596"/>
            <a:ext cx="1306406" cy="369332"/>
          </a:xfrm>
          <a:prstGeom prst="rect">
            <a:avLst/>
          </a:prstGeom>
          <a:noFill/>
          <a:ln w="12700" cmpd="sng">
            <a:noFill/>
          </a:ln>
        </p:spPr>
        <p:txBody>
          <a:bodyPr wrap="square" rtlCol="0">
            <a:spAutoFit/>
          </a:bodyPr>
          <a:lstStyle/>
          <a:p>
            <a:pPr algn="ctr"/>
            <a:r>
              <a:rPr lang="en-US" b="1" dirty="0" smtClean="0"/>
              <a:t>Somatic</a:t>
            </a:r>
            <a:endParaRPr lang="en-US" sz="1400" b="1" dirty="0"/>
          </a:p>
        </p:txBody>
      </p:sp>
      <p:sp>
        <p:nvSpPr>
          <p:cNvPr id="35" name="TextBox 34"/>
          <p:cNvSpPr txBox="1"/>
          <p:nvPr/>
        </p:nvSpPr>
        <p:spPr>
          <a:xfrm>
            <a:off x="4843950" y="5823526"/>
            <a:ext cx="1638903" cy="523220"/>
          </a:xfrm>
          <a:prstGeom prst="rect">
            <a:avLst/>
          </a:prstGeom>
          <a:noFill/>
          <a:ln w="12700" cmpd="sng">
            <a:noFill/>
          </a:ln>
        </p:spPr>
        <p:txBody>
          <a:bodyPr wrap="square" rtlCol="0">
            <a:spAutoFit/>
          </a:bodyPr>
          <a:lstStyle/>
          <a:p>
            <a:pPr algn="ctr"/>
            <a:r>
              <a:rPr lang="en-US" sz="1400" dirty="0" smtClean="0"/>
              <a:t>Malignant transformation</a:t>
            </a:r>
            <a:endParaRPr lang="en-US" sz="1400" dirty="0"/>
          </a:p>
        </p:txBody>
      </p:sp>
      <p:sp>
        <p:nvSpPr>
          <p:cNvPr id="37" name="TextBox 36"/>
          <p:cNvSpPr txBox="1"/>
          <p:nvPr/>
        </p:nvSpPr>
        <p:spPr>
          <a:xfrm>
            <a:off x="285983" y="2948427"/>
            <a:ext cx="1696495" cy="646331"/>
          </a:xfrm>
          <a:prstGeom prst="rect">
            <a:avLst/>
          </a:prstGeom>
          <a:noFill/>
          <a:ln w="12700" cmpd="sng">
            <a:solidFill>
              <a:schemeClr val="accent4">
                <a:lumMod val="75000"/>
              </a:schemeClr>
            </a:solidFill>
          </a:ln>
        </p:spPr>
        <p:txBody>
          <a:bodyPr wrap="square" rtlCol="0">
            <a:spAutoFit/>
          </a:bodyPr>
          <a:lstStyle/>
          <a:p>
            <a:pPr algn="ctr"/>
            <a:r>
              <a:rPr lang="en-US" dirty="0" smtClean="0"/>
              <a:t>Ionizing Radiation</a:t>
            </a:r>
            <a:endParaRPr lang="en-US" dirty="0"/>
          </a:p>
        </p:txBody>
      </p:sp>
      <p:sp>
        <p:nvSpPr>
          <p:cNvPr id="43" name="TextBox 42"/>
          <p:cNvSpPr txBox="1"/>
          <p:nvPr/>
        </p:nvSpPr>
        <p:spPr>
          <a:xfrm>
            <a:off x="222351" y="4196438"/>
            <a:ext cx="1954202" cy="369332"/>
          </a:xfrm>
          <a:prstGeom prst="rect">
            <a:avLst/>
          </a:prstGeom>
          <a:noFill/>
          <a:ln w="12700" cmpd="sng">
            <a:noFill/>
          </a:ln>
        </p:spPr>
        <p:txBody>
          <a:bodyPr wrap="square" rtlCol="0">
            <a:spAutoFit/>
          </a:bodyPr>
          <a:lstStyle/>
          <a:p>
            <a:pPr algn="ctr"/>
            <a:r>
              <a:rPr lang="en-US" dirty="0" smtClean="0"/>
              <a:t>Ionization</a:t>
            </a:r>
            <a:endParaRPr lang="en-US" sz="1400" dirty="0"/>
          </a:p>
        </p:txBody>
      </p:sp>
      <p:sp>
        <p:nvSpPr>
          <p:cNvPr id="44" name="Right Arrow 43"/>
          <p:cNvSpPr/>
          <p:nvPr/>
        </p:nvSpPr>
        <p:spPr>
          <a:xfrm rot="4446683">
            <a:off x="1056523" y="4805475"/>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74751" y="5199341"/>
            <a:ext cx="1954202" cy="646331"/>
          </a:xfrm>
          <a:prstGeom prst="rect">
            <a:avLst/>
          </a:prstGeom>
          <a:noFill/>
          <a:ln w="12700" cmpd="sng">
            <a:noFill/>
          </a:ln>
        </p:spPr>
        <p:txBody>
          <a:bodyPr wrap="square" rtlCol="0">
            <a:spAutoFit/>
          </a:bodyPr>
          <a:lstStyle/>
          <a:p>
            <a:pPr algn="ctr"/>
            <a:r>
              <a:rPr lang="en-US" dirty="0" smtClean="0"/>
              <a:t>Free radical formation</a:t>
            </a:r>
            <a:endParaRPr lang="en-US" sz="1400" dirty="0"/>
          </a:p>
        </p:txBody>
      </p:sp>
      <p:sp>
        <p:nvSpPr>
          <p:cNvPr id="46" name="Right Arrow 45"/>
          <p:cNvSpPr/>
          <p:nvPr/>
        </p:nvSpPr>
        <p:spPr>
          <a:xfrm rot="17608891">
            <a:off x="1512557" y="4582862"/>
            <a:ext cx="18745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2186825" y="4669279"/>
            <a:ext cx="1306406" cy="369332"/>
          </a:xfrm>
          <a:prstGeom prst="rect">
            <a:avLst/>
          </a:prstGeom>
          <a:noFill/>
          <a:ln w="12700" cmpd="sng">
            <a:noFill/>
          </a:ln>
        </p:spPr>
        <p:txBody>
          <a:bodyPr wrap="square" rtlCol="0">
            <a:spAutoFit/>
          </a:bodyPr>
          <a:lstStyle/>
          <a:p>
            <a:pPr algn="ctr"/>
            <a:r>
              <a:rPr lang="en-US" b="1" dirty="0" smtClean="0"/>
              <a:t>Indirect</a:t>
            </a:r>
            <a:endParaRPr lang="en-US" sz="1400" b="1" dirty="0"/>
          </a:p>
        </p:txBody>
      </p:sp>
      <p:sp>
        <p:nvSpPr>
          <p:cNvPr id="48" name="Right Arrow 47"/>
          <p:cNvSpPr/>
          <p:nvPr/>
        </p:nvSpPr>
        <p:spPr>
          <a:xfrm>
            <a:off x="2190307" y="3206313"/>
            <a:ext cx="502920" cy="91440"/>
          </a:xfrm>
          <a:prstGeom prst="rightArrow">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1777528" y="2773962"/>
            <a:ext cx="1306406" cy="369332"/>
          </a:xfrm>
          <a:prstGeom prst="rect">
            <a:avLst/>
          </a:prstGeom>
          <a:noFill/>
          <a:ln w="12700" cmpd="sng">
            <a:noFill/>
          </a:ln>
        </p:spPr>
        <p:txBody>
          <a:bodyPr wrap="square" rtlCol="0">
            <a:spAutoFit/>
          </a:bodyPr>
          <a:lstStyle/>
          <a:p>
            <a:pPr algn="ctr"/>
            <a:r>
              <a:rPr lang="en-US" b="1" dirty="0" smtClean="0"/>
              <a:t>Direct</a:t>
            </a:r>
            <a:endParaRPr lang="en-US" sz="1400" b="1" dirty="0"/>
          </a:p>
        </p:txBody>
      </p:sp>
      <p:sp>
        <p:nvSpPr>
          <p:cNvPr id="50" name="Frame 49"/>
          <p:cNvSpPr/>
          <p:nvPr/>
        </p:nvSpPr>
        <p:spPr>
          <a:xfrm>
            <a:off x="4611415" y="5105565"/>
            <a:ext cx="2781170" cy="1752435"/>
          </a:xfrm>
          <a:prstGeom prst="frame">
            <a:avLst>
              <a:gd name="adj1" fmla="val 1871"/>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TextBox 38"/>
          <p:cNvSpPr txBox="1"/>
          <p:nvPr/>
        </p:nvSpPr>
        <p:spPr>
          <a:xfrm>
            <a:off x="285560" y="6399213"/>
            <a:ext cx="2186707" cy="369332"/>
          </a:xfrm>
          <a:prstGeom prst="rect">
            <a:avLst/>
          </a:prstGeom>
          <a:noFill/>
        </p:spPr>
        <p:txBody>
          <a:bodyPr wrap="square" rtlCol="0">
            <a:spAutoFit/>
          </a:bodyPr>
          <a:lstStyle/>
          <a:p>
            <a:r>
              <a:rPr lang="en-US" dirty="0" smtClean="0"/>
              <a:t>Eric Hall, 6</a:t>
            </a:r>
            <a:r>
              <a:rPr lang="en-US" baseline="30000" dirty="0" smtClean="0"/>
              <a:t>th</a:t>
            </a:r>
            <a:r>
              <a:rPr lang="en-US" dirty="0" smtClean="0"/>
              <a:t> edition</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Radiation induced chromosomal aberrations</a:t>
            </a:r>
            <a:endParaRPr lang="en-US" dirty="0"/>
          </a:p>
        </p:txBody>
      </p:sp>
      <p:sp>
        <p:nvSpPr>
          <p:cNvPr id="6" name="Content Placeholder 5"/>
          <p:cNvSpPr>
            <a:spLocks noGrp="1"/>
          </p:cNvSpPr>
          <p:nvPr>
            <p:ph idx="1"/>
          </p:nvPr>
        </p:nvSpPr>
        <p:spPr>
          <a:xfrm>
            <a:off x="205965" y="2919494"/>
            <a:ext cx="2282533" cy="2638589"/>
          </a:xfrm>
        </p:spPr>
        <p:txBody>
          <a:bodyPr>
            <a:normAutofit lnSpcReduction="10000"/>
          </a:bodyPr>
          <a:lstStyle/>
          <a:p>
            <a:r>
              <a:rPr lang="en-US" dirty="0" smtClean="0"/>
              <a:t>Base damage</a:t>
            </a:r>
          </a:p>
          <a:p>
            <a:r>
              <a:rPr lang="en-US" dirty="0" err="1" smtClean="0"/>
              <a:t>ssb</a:t>
            </a:r>
            <a:endParaRPr lang="en-US" dirty="0" smtClean="0"/>
          </a:p>
          <a:p>
            <a:r>
              <a:rPr lang="en-US" dirty="0" err="1" smtClean="0"/>
              <a:t>dsb</a:t>
            </a:r>
            <a:endParaRPr lang="en-US" dirty="0" smtClean="0"/>
          </a:p>
          <a:p>
            <a:r>
              <a:rPr lang="en-US" dirty="0" err="1" smtClean="0"/>
              <a:t>mds</a:t>
            </a:r>
            <a:endParaRPr lang="en-US" dirty="0" smtClean="0"/>
          </a:p>
          <a:p>
            <a:endParaRPr lang="en-US" dirty="0"/>
          </a:p>
        </p:txBody>
      </p:sp>
      <p:pic>
        <p:nvPicPr>
          <p:cNvPr id="36866" name="Picture 2"/>
          <p:cNvPicPr>
            <a:picLocks noChangeAspect="1" noChangeArrowheads="1"/>
          </p:cNvPicPr>
          <p:nvPr/>
        </p:nvPicPr>
        <p:blipFill>
          <a:blip r:embed="rId3"/>
          <a:srcRect/>
          <a:stretch>
            <a:fillRect/>
          </a:stretch>
        </p:blipFill>
        <p:spPr bwMode="auto">
          <a:xfrm>
            <a:off x="2179546" y="1698949"/>
            <a:ext cx="6655502" cy="4979694"/>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1-9"/>
          <p:cNvPicPr>
            <a:picLocks noChangeAspect="1" noChangeArrowheads="1"/>
          </p:cNvPicPr>
          <p:nvPr/>
        </p:nvPicPr>
        <p:blipFill>
          <a:blip r:embed="rId2"/>
          <a:srcRect/>
          <a:stretch>
            <a:fillRect/>
          </a:stretch>
        </p:blipFill>
        <p:spPr bwMode="auto">
          <a:xfrm>
            <a:off x="457200" y="274638"/>
            <a:ext cx="8720266" cy="6315272"/>
          </a:xfrm>
          <a:prstGeom prst="rect">
            <a:avLst/>
          </a:prstGeom>
          <a:noFill/>
          <a:ln w="9525">
            <a:noFill/>
            <a:miter lim="800000"/>
            <a:headEnd/>
            <a:tailEnd/>
          </a:ln>
        </p:spPr>
      </p:pic>
      <p:pic>
        <p:nvPicPr>
          <p:cNvPr id="5" name="Picture 2" descr="fig8-13"/>
          <p:cNvPicPr>
            <a:picLocks noChangeAspect="1" noChangeArrowheads="1"/>
          </p:cNvPicPr>
          <p:nvPr/>
        </p:nvPicPr>
        <p:blipFill>
          <a:blip r:embed="rId3">
            <a:lum bright="-12000" contrast="36000"/>
          </a:blip>
          <a:srcRect/>
          <a:stretch>
            <a:fillRect/>
          </a:stretch>
        </p:blipFill>
        <p:spPr bwMode="auto">
          <a:xfrm>
            <a:off x="6809581" y="1099079"/>
            <a:ext cx="4668838" cy="5741988"/>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Radiation measurements</a:t>
            </a:r>
            <a:endParaRPr lang="en-US" dirty="0"/>
          </a:p>
        </p:txBody>
      </p:sp>
      <p:graphicFrame>
        <p:nvGraphicFramePr>
          <p:cNvPr id="4" name="Content Placeholder 3"/>
          <p:cNvGraphicFramePr>
            <a:graphicFrameLocks noGrp="1"/>
          </p:cNvGraphicFramePr>
          <p:nvPr>
            <p:ph sz="half" idx="1"/>
          </p:nvPr>
        </p:nvGraphicFramePr>
        <p:xfrm>
          <a:off x="508691" y="1514395"/>
          <a:ext cx="8038869" cy="2611082"/>
        </p:xfrm>
        <a:graphic>
          <a:graphicData uri="http://schemas.openxmlformats.org/drawingml/2006/table">
            <a:tbl>
              <a:tblPr firstRow="1" bandRow="1">
                <a:tableStyleId>{5C22544A-7EE6-4342-B048-85BDC9FD1C3A}</a:tableStyleId>
              </a:tblPr>
              <a:tblGrid>
                <a:gridCol w="1585289"/>
                <a:gridCol w="944008"/>
                <a:gridCol w="1699213"/>
                <a:gridCol w="3810359"/>
              </a:tblGrid>
              <a:tr h="599402">
                <a:tc>
                  <a:txBody>
                    <a:bodyPr/>
                    <a:lstStyle/>
                    <a:p>
                      <a:r>
                        <a:rPr lang="en-US" sz="2400" dirty="0" smtClean="0"/>
                        <a:t>Quantity</a:t>
                      </a:r>
                      <a:endParaRPr lang="en-US" sz="2400" dirty="0"/>
                    </a:p>
                  </a:txBody>
                  <a:tcPr marL="44873" marR="44873"/>
                </a:tc>
                <a:tc>
                  <a:txBody>
                    <a:bodyPr/>
                    <a:lstStyle/>
                    <a:p>
                      <a:r>
                        <a:rPr lang="en-US" sz="2400" dirty="0" smtClean="0"/>
                        <a:t>Unit</a:t>
                      </a:r>
                      <a:endParaRPr lang="en-US" sz="2400" dirty="0"/>
                    </a:p>
                  </a:txBody>
                  <a:tcPr marL="44873" marR="44873"/>
                </a:tc>
                <a:tc>
                  <a:txBody>
                    <a:bodyPr/>
                    <a:lstStyle/>
                    <a:p>
                      <a:r>
                        <a:rPr lang="en-US" sz="2400" dirty="0" smtClean="0"/>
                        <a:t>SI Unit</a:t>
                      </a:r>
                      <a:endParaRPr lang="en-US" sz="2400" dirty="0"/>
                    </a:p>
                  </a:txBody>
                  <a:tcPr marL="44873" marR="44873"/>
                </a:tc>
                <a:tc>
                  <a:txBody>
                    <a:bodyPr/>
                    <a:lstStyle/>
                    <a:p>
                      <a:r>
                        <a:rPr lang="en-US" sz="2400" dirty="0" smtClean="0"/>
                        <a:t>Relationship</a:t>
                      </a:r>
                      <a:r>
                        <a:rPr lang="en-US" sz="2400" baseline="0" dirty="0" smtClean="0"/>
                        <a:t> between units</a:t>
                      </a:r>
                      <a:endParaRPr lang="en-US" sz="2400" dirty="0"/>
                    </a:p>
                  </a:txBody>
                  <a:tcPr marL="44873" marR="44873"/>
                </a:tc>
              </a:tr>
              <a:tr h="607727">
                <a:tc>
                  <a:txBody>
                    <a:bodyPr/>
                    <a:lstStyle/>
                    <a:p>
                      <a:r>
                        <a:rPr lang="en-US" sz="2400" dirty="0" smtClean="0"/>
                        <a:t>Absorbed dose</a:t>
                      </a:r>
                      <a:endParaRPr lang="en-US" sz="2400" dirty="0"/>
                    </a:p>
                  </a:txBody>
                  <a:tcPr marL="44873" marR="44873"/>
                </a:tc>
                <a:tc>
                  <a:txBody>
                    <a:bodyPr/>
                    <a:lstStyle/>
                    <a:p>
                      <a:r>
                        <a:rPr lang="en-US" sz="2400" dirty="0" err="1" smtClean="0"/>
                        <a:t>Rad</a:t>
                      </a:r>
                      <a:endParaRPr lang="en-US" sz="2400" dirty="0"/>
                    </a:p>
                  </a:txBody>
                  <a:tcPr marL="44873" marR="44873"/>
                </a:tc>
                <a:tc>
                  <a:txBody>
                    <a:bodyPr/>
                    <a:lstStyle/>
                    <a:p>
                      <a:r>
                        <a:rPr lang="en-US" sz="2400" dirty="0" smtClean="0"/>
                        <a:t>Gray (</a:t>
                      </a:r>
                      <a:r>
                        <a:rPr lang="en-US" sz="2400" dirty="0" err="1" smtClean="0"/>
                        <a:t>Gy</a:t>
                      </a:r>
                      <a:r>
                        <a:rPr lang="en-US" sz="2400" dirty="0" smtClean="0"/>
                        <a:t>)</a:t>
                      </a:r>
                      <a:endParaRPr lang="en-US" sz="2400" dirty="0"/>
                    </a:p>
                  </a:txBody>
                  <a:tcPr marL="44873" marR="44873"/>
                </a:tc>
                <a:tc>
                  <a:txBody>
                    <a:bodyPr/>
                    <a:lstStyle/>
                    <a:p>
                      <a:r>
                        <a:rPr lang="en-US" sz="2400" dirty="0" smtClean="0"/>
                        <a:t>1</a:t>
                      </a:r>
                      <a:r>
                        <a:rPr lang="en-US" sz="2400" baseline="0" dirty="0" smtClean="0"/>
                        <a:t> </a:t>
                      </a:r>
                      <a:r>
                        <a:rPr lang="en-US" sz="2400" baseline="0" dirty="0" err="1" smtClean="0"/>
                        <a:t>Gy</a:t>
                      </a:r>
                      <a:r>
                        <a:rPr lang="en-US" sz="2400" baseline="0" dirty="0" smtClean="0"/>
                        <a:t> = 100 </a:t>
                      </a:r>
                      <a:r>
                        <a:rPr lang="en-US" sz="2400" baseline="0" dirty="0" err="1" smtClean="0"/>
                        <a:t>rad</a:t>
                      </a:r>
                      <a:endParaRPr lang="en-US" sz="2400" baseline="0" dirty="0" smtClean="0"/>
                    </a:p>
                    <a:p>
                      <a:r>
                        <a:rPr lang="en-US" sz="2400" baseline="0" dirty="0" smtClean="0"/>
                        <a:t>1 </a:t>
                      </a:r>
                      <a:r>
                        <a:rPr lang="en-US" sz="2400" baseline="0" dirty="0" err="1" smtClean="0"/>
                        <a:t>Gy</a:t>
                      </a:r>
                      <a:r>
                        <a:rPr lang="en-US" sz="2400" baseline="0" dirty="0" smtClean="0"/>
                        <a:t> = 1 </a:t>
                      </a:r>
                      <a:r>
                        <a:rPr lang="en-US" sz="2400" baseline="0" dirty="0" err="1" smtClean="0"/>
                        <a:t>Sv</a:t>
                      </a:r>
                      <a:endParaRPr lang="en-US" sz="2400" dirty="0"/>
                    </a:p>
                  </a:txBody>
                  <a:tcPr marL="44873" marR="44873"/>
                </a:tc>
              </a:tr>
              <a:tr h="607727">
                <a:tc>
                  <a:txBody>
                    <a:bodyPr/>
                    <a:lstStyle/>
                    <a:p>
                      <a:r>
                        <a:rPr lang="en-US" sz="2400" dirty="0" smtClean="0"/>
                        <a:t>Equivalent dose</a:t>
                      </a:r>
                      <a:endParaRPr lang="en-US" sz="2400" dirty="0"/>
                    </a:p>
                  </a:txBody>
                  <a:tcPr marL="44873" marR="44873"/>
                </a:tc>
                <a:tc>
                  <a:txBody>
                    <a:bodyPr/>
                    <a:lstStyle/>
                    <a:p>
                      <a:r>
                        <a:rPr lang="en-US" sz="2400" dirty="0" err="1" smtClean="0"/>
                        <a:t>Rem</a:t>
                      </a:r>
                      <a:endParaRPr lang="en-US" sz="2400" dirty="0"/>
                    </a:p>
                  </a:txBody>
                  <a:tcPr marL="44873" marR="44873"/>
                </a:tc>
                <a:tc>
                  <a:txBody>
                    <a:bodyPr/>
                    <a:lstStyle/>
                    <a:p>
                      <a:r>
                        <a:rPr lang="en-US" sz="2400" dirty="0" err="1" smtClean="0"/>
                        <a:t>Sievert</a:t>
                      </a:r>
                      <a:r>
                        <a:rPr lang="en-US" sz="2400" dirty="0" smtClean="0"/>
                        <a:t> (</a:t>
                      </a:r>
                      <a:r>
                        <a:rPr lang="en-US" sz="2400" dirty="0" err="1" smtClean="0"/>
                        <a:t>Sv</a:t>
                      </a:r>
                      <a:r>
                        <a:rPr lang="en-US" sz="2400" dirty="0" smtClean="0"/>
                        <a:t>)</a:t>
                      </a:r>
                      <a:endParaRPr lang="en-US" sz="2400" dirty="0"/>
                    </a:p>
                  </a:txBody>
                  <a:tcPr marL="44873" marR="44873"/>
                </a:tc>
                <a:tc>
                  <a:txBody>
                    <a:bodyPr/>
                    <a:lstStyle/>
                    <a:p>
                      <a:r>
                        <a:rPr lang="en-US" sz="2400" dirty="0" smtClean="0"/>
                        <a:t>1 </a:t>
                      </a:r>
                      <a:r>
                        <a:rPr lang="en-US" sz="2400" dirty="0" err="1" smtClean="0"/>
                        <a:t>Sv</a:t>
                      </a:r>
                      <a:r>
                        <a:rPr lang="en-US" sz="2400" dirty="0" smtClean="0"/>
                        <a:t> = 100 </a:t>
                      </a:r>
                      <a:r>
                        <a:rPr lang="en-US" sz="2400" dirty="0" err="1" smtClean="0"/>
                        <a:t>rem</a:t>
                      </a:r>
                      <a:endParaRPr lang="en-US" sz="2400" dirty="0" smtClean="0"/>
                    </a:p>
                    <a:p>
                      <a:r>
                        <a:rPr lang="en-US" sz="2400" dirty="0" smtClean="0"/>
                        <a:t>1 </a:t>
                      </a:r>
                      <a:r>
                        <a:rPr lang="en-US" sz="2400" dirty="0" err="1" smtClean="0"/>
                        <a:t>rem</a:t>
                      </a:r>
                      <a:r>
                        <a:rPr lang="en-US" sz="2400" dirty="0" smtClean="0"/>
                        <a:t> = 1 </a:t>
                      </a:r>
                      <a:r>
                        <a:rPr lang="en-US" sz="2400" dirty="0" err="1" smtClean="0"/>
                        <a:t>rad</a:t>
                      </a:r>
                      <a:r>
                        <a:rPr lang="en-US" sz="2400" dirty="0" smtClean="0"/>
                        <a:t> * RBE</a:t>
                      </a:r>
                      <a:r>
                        <a:rPr lang="en-US" sz="2400" baseline="0" dirty="0" smtClean="0"/>
                        <a:t> (relative biological effectiveness)</a:t>
                      </a:r>
                      <a:endParaRPr lang="en-US" sz="2400" dirty="0"/>
                    </a:p>
                  </a:txBody>
                  <a:tcPr marL="44873" marR="44873"/>
                </a:tc>
              </a:tr>
            </a:tbl>
          </a:graphicData>
        </a:graphic>
      </p:graphicFrame>
      <p:sp>
        <p:nvSpPr>
          <p:cNvPr id="7" name="Content Placeholder 6"/>
          <p:cNvSpPr>
            <a:spLocks noGrp="1"/>
          </p:cNvSpPr>
          <p:nvPr>
            <p:ph sz="half" idx="2"/>
          </p:nvPr>
        </p:nvSpPr>
        <p:spPr>
          <a:xfrm>
            <a:off x="646004" y="4324593"/>
            <a:ext cx="7661264" cy="2454036"/>
          </a:xfrm>
        </p:spPr>
        <p:txBody>
          <a:bodyPr>
            <a:normAutofit/>
          </a:bodyPr>
          <a:lstStyle/>
          <a:p>
            <a:r>
              <a:rPr lang="en-US" dirty="0" smtClean="0"/>
              <a:t>Gray equals </a:t>
            </a:r>
            <a:r>
              <a:rPr lang="en-US" dirty="0">
                <a:ea typeface="ＭＳ Ｐゴシック" pitchFamily="-99" charset="-128"/>
                <a:cs typeface="ＭＳ Ｐゴシック" pitchFamily="-99" charset="-128"/>
              </a:rPr>
              <a:t>1 joule of radiation energy per kg of material</a:t>
            </a:r>
            <a:endParaRPr lang="en-US" dirty="0" smtClean="0"/>
          </a:p>
          <a:p>
            <a:r>
              <a:rPr lang="en-US" dirty="0" smtClean="0"/>
              <a:t>Equivalent dose is modified from absorbed dose based on radiation types, dose rate, tissue weighting factors, etc.</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Significance for understanding risks associated with radiation</a:t>
            </a:r>
            <a:endParaRPr lang="en-US" dirty="0"/>
          </a:p>
        </p:txBody>
      </p:sp>
      <p:sp>
        <p:nvSpPr>
          <p:cNvPr id="3" name="Content Placeholder 2"/>
          <p:cNvSpPr>
            <a:spLocks noGrp="1"/>
          </p:cNvSpPr>
          <p:nvPr>
            <p:ph idx="1"/>
          </p:nvPr>
        </p:nvSpPr>
        <p:spPr>
          <a:xfrm>
            <a:off x="457200" y="1975848"/>
            <a:ext cx="4843463" cy="4525963"/>
          </a:xfrm>
        </p:spPr>
        <p:txBody>
          <a:bodyPr/>
          <a:lstStyle/>
          <a:p>
            <a:r>
              <a:rPr lang="en-US" dirty="0" smtClean="0"/>
              <a:t>Appropriate policies</a:t>
            </a:r>
          </a:p>
          <a:p>
            <a:r>
              <a:rPr lang="en-US" dirty="0" smtClean="0"/>
              <a:t>Improved protection</a:t>
            </a:r>
          </a:p>
          <a:p>
            <a:r>
              <a:rPr lang="en-US" dirty="0" smtClean="0"/>
              <a:t>Reduce excess costs</a:t>
            </a:r>
          </a:p>
          <a:p>
            <a:r>
              <a:rPr lang="en-US" dirty="0" smtClean="0"/>
              <a:t>Improved medical treatment/detection</a:t>
            </a:r>
          </a:p>
          <a:p>
            <a:r>
              <a:rPr lang="en-US" dirty="0" smtClean="0"/>
              <a:t>Decreased fear of nuclear energy</a:t>
            </a:r>
          </a:p>
        </p:txBody>
      </p:sp>
      <p:sp>
        <p:nvSpPr>
          <p:cNvPr id="4" name="object 9"/>
          <p:cNvSpPr/>
          <p:nvPr/>
        </p:nvSpPr>
        <p:spPr>
          <a:xfrm>
            <a:off x="5300663" y="2565400"/>
            <a:ext cx="3386137" cy="2849563"/>
          </a:xfrm>
          <a:prstGeom prst="rect">
            <a:avLst/>
          </a:prstGeom>
          <a:blipFill>
            <a:blip r:embed="rId3" cstate="print"/>
            <a:stretch>
              <a:fillRect/>
            </a:stretch>
          </a:blipFill>
        </p:spPr>
        <p:txBody>
          <a:bodyPr lIns="0" tIns="0" rIns="0" bIns="0"/>
          <a:lstStyle/>
          <a:p>
            <a:pPr defTabSz="321440" fontAlgn="auto">
              <a:spcBef>
                <a:spcPts val="0"/>
              </a:spcBef>
              <a:spcAft>
                <a:spcPts val="0"/>
              </a:spcAft>
              <a:defRPr/>
            </a:pPr>
            <a:endParaRPr>
              <a:solidFill>
                <a:prstClr val="black"/>
              </a:solidFill>
              <a:latin typeface="Calibri"/>
              <a:ea typeface="+mn-ea"/>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Average radiation exposure</a:t>
            </a:r>
            <a:endParaRPr lang="en-US" dirty="0"/>
          </a:p>
        </p:txBody>
      </p:sp>
      <p:sp>
        <p:nvSpPr>
          <p:cNvPr id="3" name="Content Placeholder 2"/>
          <p:cNvSpPr>
            <a:spLocks noGrp="1"/>
          </p:cNvSpPr>
          <p:nvPr>
            <p:ph idx="1"/>
          </p:nvPr>
        </p:nvSpPr>
        <p:spPr>
          <a:xfrm>
            <a:off x="457200" y="1417638"/>
            <a:ext cx="8229600" cy="5072253"/>
          </a:xfrm>
        </p:spPr>
        <p:txBody>
          <a:bodyPr>
            <a:normAutofit/>
          </a:bodyPr>
          <a:lstStyle/>
          <a:p>
            <a:r>
              <a:rPr lang="en-US" sz="2400" dirty="0" smtClean="0"/>
              <a:t>Background levels of radiation every single day, typically less than 20 </a:t>
            </a:r>
            <a:r>
              <a:rPr lang="en-US" sz="2400" dirty="0" err="1" smtClean="0"/>
              <a:t>mSv</a:t>
            </a:r>
            <a:r>
              <a:rPr lang="en-US" sz="2400" dirty="0" smtClean="0"/>
              <a:t> at a time, accumulating to a few hundred </a:t>
            </a:r>
            <a:r>
              <a:rPr lang="en-US" sz="2400" dirty="0" err="1" smtClean="0"/>
              <a:t>mSv</a:t>
            </a:r>
            <a:r>
              <a:rPr lang="en-US" sz="2400" dirty="0" smtClean="0"/>
              <a:t> in a lifetime. </a:t>
            </a:r>
          </a:p>
          <a:p>
            <a:endParaRPr lang="en-US" sz="2400" dirty="0" smtClean="0"/>
          </a:p>
          <a:p>
            <a:endParaRPr lang="en-US" sz="2400" dirty="0" smtClean="0"/>
          </a:p>
          <a:p>
            <a:endParaRPr lang="en-US" sz="2400" dirty="0" smtClean="0"/>
          </a:p>
          <a:p>
            <a:endParaRPr lang="en-US" sz="2400" dirty="0" smtClean="0"/>
          </a:p>
          <a:p>
            <a:pPr>
              <a:buNone/>
            </a:pPr>
            <a:endParaRPr lang="en-US" sz="2400" dirty="0" smtClean="0"/>
          </a:p>
          <a:p>
            <a:pPr>
              <a:buNone/>
            </a:pPr>
            <a:endParaRPr lang="en-US" sz="2400" dirty="0" smtClean="0"/>
          </a:p>
          <a:p>
            <a:endParaRPr lang="en-US" sz="2400" dirty="0"/>
          </a:p>
        </p:txBody>
      </p:sp>
      <p:pic>
        <p:nvPicPr>
          <p:cNvPr id="4" name="Picture 3" descr="Source_of_radiation.png"/>
          <p:cNvPicPr/>
          <p:nvPr/>
        </p:nvPicPr>
        <p:blipFill>
          <a:blip r:embed="rId3"/>
          <a:stretch>
            <a:fillRect/>
          </a:stretch>
        </p:blipFill>
        <p:spPr>
          <a:xfrm>
            <a:off x="1897709" y="2853198"/>
            <a:ext cx="5551367" cy="3043684"/>
          </a:xfrm>
          <a:prstGeom prst="rect">
            <a:avLst/>
          </a:prstGeom>
          <a:ln>
            <a:noFill/>
          </a:ln>
        </p:spPr>
      </p:pic>
      <p:sp>
        <p:nvSpPr>
          <p:cNvPr id="6" name="TextBox 5"/>
          <p:cNvSpPr txBox="1"/>
          <p:nvPr/>
        </p:nvSpPr>
        <p:spPr>
          <a:xfrm>
            <a:off x="1914873" y="3391535"/>
            <a:ext cx="1311916" cy="338554"/>
          </a:xfrm>
          <a:prstGeom prst="rect">
            <a:avLst/>
          </a:prstGeom>
          <a:noFill/>
        </p:spPr>
        <p:txBody>
          <a:bodyPr wrap="square" rtlCol="0">
            <a:spAutoFit/>
          </a:bodyPr>
          <a:lstStyle/>
          <a:p>
            <a:r>
              <a:rPr lang="en-US" sz="1600" dirty="0" smtClean="0"/>
              <a:t>Man-made</a:t>
            </a:r>
            <a:endParaRPr lang="en-US" sz="1600" dirty="0"/>
          </a:p>
        </p:txBody>
      </p:sp>
      <p:sp>
        <p:nvSpPr>
          <p:cNvPr id="7" name="TextBox 6"/>
          <p:cNvSpPr txBox="1"/>
          <p:nvPr/>
        </p:nvSpPr>
        <p:spPr>
          <a:xfrm>
            <a:off x="3406060" y="3391535"/>
            <a:ext cx="1311916" cy="338554"/>
          </a:xfrm>
          <a:prstGeom prst="rect">
            <a:avLst/>
          </a:prstGeom>
          <a:noFill/>
        </p:spPr>
        <p:txBody>
          <a:bodyPr wrap="square" rtlCol="0">
            <a:spAutoFit/>
          </a:bodyPr>
          <a:lstStyle/>
          <a:p>
            <a:r>
              <a:rPr lang="en-US" sz="1600" dirty="0" smtClean="0"/>
              <a:t>Natural</a:t>
            </a:r>
            <a:endParaRPr lang="en-US" sz="1600" dirty="0"/>
          </a:p>
        </p:txBody>
      </p:sp>
      <p:sp>
        <p:nvSpPr>
          <p:cNvPr id="9" name="TextBox 8"/>
          <p:cNvSpPr txBox="1"/>
          <p:nvPr/>
        </p:nvSpPr>
        <p:spPr>
          <a:xfrm>
            <a:off x="285560" y="6399213"/>
            <a:ext cx="3778440" cy="369332"/>
          </a:xfrm>
          <a:prstGeom prst="rect">
            <a:avLst/>
          </a:prstGeom>
          <a:noFill/>
        </p:spPr>
        <p:txBody>
          <a:bodyPr wrap="square" rtlCol="0">
            <a:spAutoFit/>
          </a:bodyPr>
          <a:lstStyle/>
          <a:p>
            <a:r>
              <a:rPr lang="en-US" dirty="0" smtClean="0"/>
              <a:t>National Regulatory Commission</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radiation studies</a:t>
            </a:r>
            <a:endParaRPr lang="en-US" dirty="0"/>
          </a:p>
        </p:txBody>
      </p:sp>
      <p:graphicFrame>
        <p:nvGraphicFramePr>
          <p:cNvPr id="4" name="Content Placeholder 3"/>
          <p:cNvGraphicFramePr>
            <a:graphicFrameLocks noGrp="1"/>
          </p:cNvGraphicFramePr>
          <p:nvPr>
            <p:ph idx="1"/>
          </p:nvPr>
        </p:nvGraphicFramePr>
        <p:xfrm>
          <a:off x="600963" y="1490136"/>
          <a:ext cx="7950366" cy="5048079"/>
        </p:xfrm>
        <a:graphic>
          <a:graphicData uri="http://schemas.openxmlformats.org/drawingml/2006/table">
            <a:tbl>
              <a:tblPr firstRow="1" bandRow="1">
                <a:tableStyleId>{5C22544A-7EE6-4342-B048-85BDC9FD1C3A}</a:tableStyleId>
              </a:tblPr>
              <a:tblGrid>
                <a:gridCol w="2243837"/>
                <a:gridCol w="2980267"/>
                <a:gridCol w="2726262"/>
              </a:tblGrid>
              <a:tr h="647608">
                <a:tc>
                  <a:txBody>
                    <a:bodyPr/>
                    <a:lstStyle/>
                    <a:p>
                      <a:r>
                        <a:rPr lang="en-US" sz="2400" dirty="0" smtClean="0"/>
                        <a:t>Type</a:t>
                      </a:r>
                      <a:r>
                        <a:rPr lang="en-US" sz="2400" baseline="0" dirty="0" smtClean="0"/>
                        <a:t>s of studies</a:t>
                      </a:r>
                      <a:endParaRPr lang="en-US" sz="2400" dirty="0"/>
                    </a:p>
                  </a:txBody>
                  <a:tcPr/>
                </a:tc>
                <a:tc>
                  <a:txBody>
                    <a:bodyPr/>
                    <a:lstStyle/>
                    <a:p>
                      <a:r>
                        <a:rPr lang="en-US" sz="2400" dirty="0" smtClean="0"/>
                        <a:t>Pros</a:t>
                      </a:r>
                      <a:endParaRPr lang="en-US" sz="2400" dirty="0"/>
                    </a:p>
                  </a:txBody>
                  <a:tcPr/>
                </a:tc>
                <a:tc>
                  <a:txBody>
                    <a:bodyPr/>
                    <a:lstStyle/>
                    <a:p>
                      <a:r>
                        <a:rPr lang="en-US" sz="2400" dirty="0" smtClean="0"/>
                        <a:t>Cons</a:t>
                      </a:r>
                      <a:endParaRPr lang="en-US" sz="2400" dirty="0"/>
                    </a:p>
                  </a:txBody>
                  <a:tcPr/>
                </a:tc>
              </a:tr>
              <a:tr h="1172338">
                <a:tc>
                  <a:txBody>
                    <a:bodyPr/>
                    <a:lstStyle/>
                    <a:p>
                      <a:endParaRPr lang="en-US" dirty="0"/>
                    </a:p>
                  </a:txBody>
                  <a:tcPr/>
                </a:tc>
                <a:tc>
                  <a:txBody>
                    <a:bodyPr/>
                    <a:lstStyle/>
                    <a:p>
                      <a:r>
                        <a:rPr lang="en-US" sz="1900" dirty="0" smtClean="0"/>
                        <a:t>Controlled experiment</a:t>
                      </a:r>
                    </a:p>
                    <a:p>
                      <a:r>
                        <a:rPr lang="en-US" sz="1900" dirty="0" smtClean="0"/>
                        <a:t>Economically advantageous</a:t>
                      </a:r>
                    </a:p>
                    <a:p>
                      <a:r>
                        <a:rPr lang="en-US" sz="1900" dirty="0" smtClean="0"/>
                        <a:t>Ease</a:t>
                      </a:r>
                      <a:r>
                        <a:rPr lang="en-US" sz="1900" baseline="0" dirty="0" smtClean="0"/>
                        <a:t> of genetic manipulation</a:t>
                      </a:r>
                      <a:endParaRPr lang="en-US" sz="1900" dirty="0"/>
                    </a:p>
                  </a:txBody>
                  <a:tcPr/>
                </a:tc>
                <a:tc>
                  <a:txBody>
                    <a:bodyPr/>
                    <a:lstStyle/>
                    <a:p>
                      <a:r>
                        <a:rPr lang="en-US" sz="1900" dirty="0" smtClean="0"/>
                        <a:t>Not as</a:t>
                      </a:r>
                      <a:r>
                        <a:rPr lang="en-US" sz="1900" baseline="0" dirty="0" smtClean="0"/>
                        <a:t> physiologically accurate </a:t>
                      </a:r>
                      <a:endParaRPr lang="en-US" sz="1900" dirty="0"/>
                    </a:p>
                  </a:txBody>
                  <a:tcPr/>
                </a:tc>
              </a:tr>
              <a:tr h="1458398">
                <a:tc>
                  <a:txBody>
                    <a:bodyPr/>
                    <a:lstStyle/>
                    <a:p>
                      <a:endParaRPr lang="en-US" dirty="0"/>
                    </a:p>
                  </a:txBody>
                  <a:tcPr/>
                </a:tc>
                <a:tc>
                  <a:txBody>
                    <a:bodyPr/>
                    <a:lstStyle/>
                    <a:p>
                      <a:r>
                        <a:rPr lang="en-US" sz="1900" dirty="0" smtClean="0"/>
                        <a:t>Controlled experiment</a:t>
                      </a:r>
                    </a:p>
                    <a:p>
                      <a:r>
                        <a:rPr lang="en-US" sz="1900" dirty="0" smtClean="0"/>
                        <a:t>Varying doses</a:t>
                      </a:r>
                    </a:p>
                    <a:p>
                      <a:r>
                        <a:rPr lang="en-US" sz="1900" dirty="0" smtClean="0"/>
                        <a:t>Varying dose</a:t>
                      </a:r>
                      <a:r>
                        <a:rPr lang="en-US" sz="1900" baseline="0" dirty="0" smtClean="0"/>
                        <a:t> rates</a:t>
                      </a:r>
                    </a:p>
                    <a:p>
                      <a:r>
                        <a:rPr lang="en-US" sz="1900" baseline="0" dirty="0" smtClean="0"/>
                        <a:t>Can test multiple species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smtClean="0"/>
                        <a:t>Ease</a:t>
                      </a:r>
                      <a:r>
                        <a:rPr lang="en-US" sz="1900" baseline="0" dirty="0" smtClean="0"/>
                        <a:t> of genetic manipulation</a:t>
                      </a:r>
                      <a:endParaRPr lang="en-US" sz="1900" dirty="0" smtClean="0"/>
                    </a:p>
                  </a:txBody>
                  <a:tcPr/>
                </a:tc>
                <a:tc>
                  <a:txBody>
                    <a:bodyPr/>
                    <a:lstStyle/>
                    <a:p>
                      <a:r>
                        <a:rPr lang="en-US" sz="1900" dirty="0" smtClean="0"/>
                        <a:t>Not species</a:t>
                      </a:r>
                      <a:r>
                        <a:rPr lang="en-US" sz="1900" baseline="0" dirty="0" smtClean="0"/>
                        <a:t> of interest</a:t>
                      </a:r>
                    </a:p>
                    <a:p>
                      <a:endParaRPr lang="en-US" sz="1900" dirty="0"/>
                    </a:p>
                  </a:txBody>
                  <a:tcPr/>
                </a:tc>
              </a:tr>
              <a:tr h="1321991">
                <a:tc>
                  <a:txBody>
                    <a:bodyPr/>
                    <a:lstStyle/>
                    <a:p>
                      <a:endParaRPr lang="en-US" dirty="0"/>
                    </a:p>
                  </a:txBody>
                  <a:tcPr/>
                </a:tc>
                <a:tc>
                  <a:txBody>
                    <a:bodyPr/>
                    <a:lstStyle/>
                    <a:p>
                      <a:r>
                        <a:rPr lang="en-US" sz="1900" dirty="0" smtClean="0"/>
                        <a:t>Species of interest</a:t>
                      </a:r>
                      <a:endParaRPr lang="en-US" sz="1900" dirty="0"/>
                    </a:p>
                  </a:txBody>
                  <a:tcPr/>
                </a:tc>
                <a:tc>
                  <a:txBody>
                    <a:bodyPr/>
                    <a:lstStyle/>
                    <a:p>
                      <a:r>
                        <a:rPr lang="en-US" sz="1900" dirty="0" smtClean="0"/>
                        <a:t>Confounding</a:t>
                      </a:r>
                      <a:r>
                        <a:rPr lang="en-US" sz="1900" baseline="0" dirty="0" smtClean="0"/>
                        <a:t> factors</a:t>
                      </a:r>
                      <a:endParaRPr lang="en-US" sz="1900" dirty="0" smtClean="0"/>
                    </a:p>
                    <a:p>
                      <a:r>
                        <a:rPr lang="en-US" sz="1900" dirty="0" smtClean="0"/>
                        <a:t>Lack of ethnic diversity</a:t>
                      </a:r>
                    </a:p>
                    <a:p>
                      <a:r>
                        <a:rPr lang="en-US" sz="1900" dirty="0" smtClean="0"/>
                        <a:t>Small sample size</a:t>
                      </a:r>
                    </a:p>
                    <a:p>
                      <a:r>
                        <a:rPr lang="en-US" sz="1900" dirty="0" smtClean="0"/>
                        <a:t>Mostly</a:t>
                      </a:r>
                      <a:r>
                        <a:rPr lang="en-US" sz="1900" baseline="0" dirty="0" smtClean="0"/>
                        <a:t> acute exposures</a:t>
                      </a:r>
                    </a:p>
                  </a:txBody>
                  <a:tcPr/>
                </a:tc>
              </a:tr>
            </a:tbl>
          </a:graphicData>
        </a:graphic>
      </p:graphicFrame>
      <p:pic>
        <p:nvPicPr>
          <p:cNvPr id="41986" name="Picture 2"/>
          <p:cNvPicPr>
            <a:picLocks noChangeAspect="1" noChangeArrowheads="1"/>
          </p:cNvPicPr>
          <p:nvPr/>
        </p:nvPicPr>
        <p:blipFill>
          <a:blip r:embed="rId3"/>
          <a:srcRect/>
          <a:stretch>
            <a:fillRect/>
          </a:stretch>
        </p:blipFill>
        <p:spPr bwMode="auto">
          <a:xfrm>
            <a:off x="1000764" y="2580999"/>
            <a:ext cx="1300205" cy="596051"/>
          </a:xfrm>
          <a:prstGeom prst="rect">
            <a:avLst/>
          </a:prstGeom>
          <a:noFill/>
          <a:ln w="9525">
            <a:noFill/>
            <a:miter lim="800000"/>
            <a:headEnd/>
            <a:tailEnd/>
          </a:ln>
          <a:effectLst/>
        </p:spPr>
      </p:pic>
      <p:pic>
        <p:nvPicPr>
          <p:cNvPr id="41987" name="Picture 3"/>
          <p:cNvPicPr>
            <a:picLocks noChangeAspect="1" noChangeArrowheads="1"/>
          </p:cNvPicPr>
          <p:nvPr/>
        </p:nvPicPr>
        <p:blipFill>
          <a:blip r:embed="rId4"/>
          <a:srcRect/>
          <a:stretch>
            <a:fillRect/>
          </a:stretch>
        </p:blipFill>
        <p:spPr bwMode="auto">
          <a:xfrm rot="16200000">
            <a:off x="1145789" y="3789435"/>
            <a:ext cx="1128369" cy="1181992"/>
          </a:xfrm>
          <a:prstGeom prst="rect">
            <a:avLst/>
          </a:prstGeom>
          <a:noFill/>
          <a:ln w="9525">
            <a:noFill/>
            <a:miter lim="800000"/>
            <a:headEnd/>
            <a:tailEnd/>
          </a:ln>
          <a:effectLst/>
        </p:spPr>
      </p:pic>
      <p:pic>
        <p:nvPicPr>
          <p:cNvPr id="41992" name="Picture 8"/>
          <p:cNvPicPr>
            <a:picLocks noChangeAspect="1" noChangeArrowheads="1"/>
          </p:cNvPicPr>
          <p:nvPr/>
        </p:nvPicPr>
        <p:blipFill>
          <a:blip r:embed="rId5"/>
          <a:srcRect/>
          <a:stretch>
            <a:fillRect/>
          </a:stretch>
        </p:blipFill>
        <p:spPr bwMode="auto">
          <a:xfrm flipH="1">
            <a:off x="943549" y="5313016"/>
            <a:ext cx="299482" cy="597108"/>
          </a:xfrm>
          <a:prstGeom prst="rect">
            <a:avLst/>
          </a:prstGeom>
          <a:noFill/>
          <a:ln w="9525">
            <a:noFill/>
            <a:miter lim="800000"/>
            <a:headEnd/>
            <a:tailEnd/>
          </a:ln>
          <a:effectLst/>
        </p:spPr>
      </p:pic>
      <p:pic>
        <p:nvPicPr>
          <p:cNvPr id="12" name="Picture 8"/>
          <p:cNvPicPr>
            <a:picLocks noChangeAspect="1" noChangeArrowheads="1"/>
          </p:cNvPicPr>
          <p:nvPr/>
        </p:nvPicPr>
        <p:blipFill>
          <a:blip r:embed="rId5"/>
          <a:srcRect/>
          <a:stretch>
            <a:fillRect/>
          </a:stretch>
        </p:blipFill>
        <p:spPr bwMode="auto">
          <a:xfrm flipH="1">
            <a:off x="1095949" y="5465416"/>
            <a:ext cx="299482" cy="597108"/>
          </a:xfrm>
          <a:prstGeom prst="rect">
            <a:avLst/>
          </a:prstGeom>
          <a:noFill/>
          <a:ln w="9525">
            <a:noFill/>
            <a:miter lim="800000"/>
            <a:headEnd/>
            <a:tailEnd/>
          </a:ln>
          <a:effectLst/>
        </p:spPr>
      </p:pic>
      <p:pic>
        <p:nvPicPr>
          <p:cNvPr id="13" name="Picture 8"/>
          <p:cNvPicPr>
            <a:picLocks noChangeAspect="1" noChangeArrowheads="1"/>
          </p:cNvPicPr>
          <p:nvPr/>
        </p:nvPicPr>
        <p:blipFill>
          <a:blip r:embed="rId5"/>
          <a:srcRect/>
          <a:stretch>
            <a:fillRect/>
          </a:stretch>
        </p:blipFill>
        <p:spPr bwMode="auto">
          <a:xfrm flipH="1">
            <a:off x="1248349" y="5617816"/>
            <a:ext cx="299482" cy="597108"/>
          </a:xfrm>
          <a:prstGeom prst="rect">
            <a:avLst/>
          </a:prstGeom>
          <a:noFill/>
          <a:ln w="9525">
            <a:noFill/>
            <a:miter lim="800000"/>
            <a:headEnd/>
            <a:tailEnd/>
          </a:ln>
          <a:effectLst/>
        </p:spPr>
      </p:pic>
      <p:pic>
        <p:nvPicPr>
          <p:cNvPr id="14" name="Picture 8"/>
          <p:cNvPicPr>
            <a:picLocks noChangeAspect="1" noChangeArrowheads="1"/>
          </p:cNvPicPr>
          <p:nvPr/>
        </p:nvPicPr>
        <p:blipFill>
          <a:blip r:embed="rId5"/>
          <a:srcRect/>
          <a:stretch>
            <a:fillRect/>
          </a:stretch>
        </p:blipFill>
        <p:spPr bwMode="auto">
          <a:xfrm flipH="1">
            <a:off x="1454407" y="5770216"/>
            <a:ext cx="299482" cy="597108"/>
          </a:xfrm>
          <a:prstGeom prst="rect">
            <a:avLst/>
          </a:prstGeom>
          <a:noFill/>
          <a:ln w="9525">
            <a:noFill/>
            <a:miter lim="800000"/>
            <a:headEnd/>
            <a:tailEnd/>
          </a:ln>
          <a:effectLst/>
        </p:spPr>
      </p:pic>
      <p:pic>
        <p:nvPicPr>
          <p:cNvPr id="15" name="Picture 8"/>
          <p:cNvPicPr>
            <a:picLocks noChangeAspect="1" noChangeArrowheads="1"/>
          </p:cNvPicPr>
          <p:nvPr/>
        </p:nvPicPr>
        <p:blipFill>
          <a:blip r:embed="rId5"/>
          <a:srcRect/>
          <a:stretch>
            <a:fillRect/>
          </a:stretch>
        </p:blipFill>
        <p:spPr bwMode="auto">
          <a:xfrm flipH="1">
            <a:off x="1553149" y="5260760"/>
            <a:ext cx="299482" cy="597108"/>
          </a:xfrm>
          <a:prstGeom prst="rect">
            <a:avLst/>
          </a:prstGeom>
          <a:noFill/>
          <a:ln w="9525">
            <a:noFill/>
            <a:miter lim="800000"/>
            <a:headEnd/>
            <a:tailEnd/>
          </a:ln>
          <a:effectLst/>
        </p:spPr>
      </p:pic>
      <p:pic>
        <p:nvPicPr>
          <p:cNvPr id="16" name="Picture 8"/>
          <p:cNvPicPr>
            <a:picLocks noChangeAspect="1" noChangeArrowheads="1"/>
          </p:cNvPicPr>
          <p:nvPr/>
        </p:nvPicPr>
        <p:blipFill>
          <a:blip r:embed="rId5"/>
          <a:srcRect/>
          <a:stretch>
            <a:fillRect/>
          </a:stretch>
        </p:blipFill>
        <p:spPr bwMode="auto">
          <a:xfrm flipH="1">
            <a:off x="1606807" y="5922616"/>
            <a:ext cx="299482" cy="597108"/>
          </a:xfrm>
          <a:prstGeom prst="rect">
            <a:avLst/>
          </a:prstGeom>
          <a:noFill/>
          <a:ln w="9525">
            <a:noFill/>
            <a:miter lim="800000"/>
            <a:headEnd/>
            <a:tailEnd/>
          </a:ln>
          <a:effectLst/>
        </p:spPr>
      </p:pic>
      <p:pic>
        <p:nvPicPr>
          <p:cNvPr id="17" name="Picture 8"/>
          <p:cNvPicPr>
            <a:picLocks noChangeAspect="1" noChangeArrowheads="1"/>
          </p:cNvPicPr>
          <p:nvPr/>
        </p:nvPicPr>
        <p:blipFill>
          <a:blip r:embed="rId5"/>
          <a:srcRect/>
          <a:stretch>
            <a:fillRect/>
          </a:stretch>
        </p:blipFill>
        <p:spPr bwMode="auto">
          <a:xfrm flipH="1">
            <a:off x="1705549" y="5484712"/>
            <a:ext cx="299482" cy="597108"/>
          </a:xfrm>
          <a:prstGeom prst="rect">
            <a:avLst/>
          </a:prstGeom>
          <a:noFill/>
          <a:ln w="9525">
            <a:noFill/>
            <a:miter lim="800000"/>
            <a:headEnd/>
            <a:tailEnd/>
          </a:ln>
          <a:effectLst/>
        </p:spPr>
      </p:pic>
      <p:pic>
        <p:nvPicPr>
          <p:cNvPr id="18" name="Picture 8"/>
          <p:cNvPicPr>
            <a:picLocks noChangeAspect="1" noChangeArrowheads="1"/>
          </p:cNvPicPr>
          <p:nvPr/>
        </p:nvPicPr>
        <p:blipFill>
          <a:blip r:embed="rId5"/>
          <a:srcRect/>
          <a:stretch>
            <a:fillRect/>
          </a:stretch>
        </p:blipFill>
        <p:spPr bwMode="auto">
          <a:xfrm flipH="1">
            <a:off x="1857949" y="5637112"/>
            <a:ext cx="299482" cy="597108"/>
          </a:xfrm>
          <a:prstGeom prst="rect">
            <a:avLst/>
          </a:prstGeom>
          <a:noFill/>
          <a:ln w="9525">
            <a:noFill/>
            <a:miter lim="800000"/>
            <a:headEnd/>
            <a:tailEnd/>
          </a:ln>
          <a:effectLst/>
        </p:spPr>
      </p:pic>
      <p:pic>
        <p:nvPicPr>
          <p:cNvPr id="19" name="Picture 8"/>
          <p:cNvPicPr>
            <a:picLocks noChangeAspect="1" noChangeArrowheads="1"/>
          </p:cNvPicPr>
          <p:nvPr/>
        </p:nvPicPr>
        <p:blipFill>
          <a:blip r:embed="rId5"/>
          <a:srcRect/>
          <a:stretch>
            <a:fillRect/>
          </a:stretch>
        </p:blipFill>
        <p:spPr bwMode="auto">
          <a:xfrm flipH="1">
            <a:off x="2010349" y="5789512"/>
            <a:ext cx="299482" cy="597108"/>
          </a:xfrm>
          <a:prstGeom prst="rect">
            <a:avLst/>
          </a:prstGeom>
          <a:noFill/>
          <a:ln w="9525">
            <a:noFill/>
            <a:miter lim="800000"/>
            <a:headEnd/>
            <a:tailEnd/>
          </a:ln>
          <a:effectLst/>
        </p:spPr>
      </p:pic>
      <p:pic>
        <p:nvPicPr>
          <p:cNvPr id="21" name="Picture 8"/>
          <p:cNvPicPr>
            <a:picLocks noChangeAspect="1" noChangeArrowheads="1"/>
          </p:cNvPicPr>
          <p:nvPr/>
        </p:nvPicPr>
        <p:blipFill>
          <a:blip r:embed="rId5"/>
          <a:srcRect/>
          <a:stretch>
            <a:fillRect/>
          </a:stretch>
        </p:blipFill>
        <p:spPr bwMode="auto">
          <a:xfrm flipH="1">
            <a:off x="2118976" y="5406914"/>
            <a:ext cx="299482" cy="597108"/>
          </a:xfrm>
          <a:prstGeom prst="rect">
            <a:avLst/>
          </a:prstGeom>
          <a:noFill/>
          <a:ln w="9525">
            <a:noFill/>
            <a:miter lim="800000"/>
            <a:headEnd/>
            <a:tailEnd/>
          </a:ln>
          <a:effectLst/>
        </p:spPr>
      </p:pic>
      <p:pic>
        <p:nvPicPr>
          <p:cNvPr id="22" name="Picture 8"/>
          <p:cNvPicPr>
            <a:picLocks noChangeAspect="1" noChangeArrowheads="1"/>
          </p:cNvPicPr>
          <p:nvPr/>
        </p:nvPicPr>
        <p:blipFill>
          <a:blip r:embed="rId5"/>
          <a:srcRect/>
          <a:stretch>
            <a:fillRect/>
          </a:stretch>
        </p:blipFill>
        <p:spPr bwMode="auto">
          <a:xfrm flipH="1">
            <a:off x="2271376" y="5559314"/>
            <a:ext cx="299482" cy="5971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31783</TotalTime>
  <Words>5130</Words>
  <Application>Microsoft Macintosh PowerPoint</Application>
  <PresentationFormat>On-screen Show (4:3)</PresentationFormat>
  <Paragraphs>531</Paragraphs>
  <Slides>51</Slides>
  <Notes>40</Notes>
  <HiddenSlides>0</HiddenSlides>
  <MMClips>0</MMClips>
  <ScaleCrop>false</ScaleCrop>
  <HeadingPairs>
    <vt:vector size="8" baseType="variant">
      <vt:variant>
        <vt:lpstr>Design Template</vt:lpstr>
      </vt:variant>
      <vt:variant>
        <vt:i4>1</vt:i4>
      </vt:variant>
      <vt:variant>
        <vt:lpstr>Links</vt:lpstr>
      </vt:variant>
      <vt:variant>
        <vt:i4>1</vt:i4>
      </vt:variant>
      <vt:variant>
        <vt:lpstr>Embedded OLE Servers</vt:lpstr>
      </vt:variant>
      <vt:variant>
        <vt:i4>1</vt:i4>
      </vt:variant>
      <vt:variant>
        <vt:lpstr>Slide Titles</vt:lpstr>
      </vt:variant>
      <vt:variant>
        <vt:i4>51</vt:i4>
      </vt:variant>
    </vt:vector>
  </HeadingPairs>
  <TitlesOfParts>
    <vt:vector size="54" baseType="lpstr">
      <vt:lpstr>Office Theme</vt:lpstr>
      <vt:lpstr>???</vt:lpstr>
      <vt:lpstr>Equation</vt:lpstr>
      <vt:lpstr>Calculating the risks associated with radiation exposure</vt:lpstr>
      <vt:lpstr>Ionizing radiation</vt:lpstr>
      <vt:lpstr>Ionizing Radiation Action</vt:lpstr>
      <vt:lpstr>Radiation Injury</vt:lpstr>
      <vt:lpstr>Radiation Injury</vt:lpstr>
      <vt:lpstr>Radiation measurements</vt:lpstr>
      <vt:lpstr>Significance for understanding risks associated with radiation</vt:lpstr>
      <vt:lpstr>Average radiation exposure</vt:lpstr>
      <vt:lpstr>Types of radiation studies</vt:lpstr>
      <vt:lpstr>Dose and Dose Rate Effectiveness Factor (DDREF)</vt:lpstr>
      <vt:lpstr>DDREF foundation</vt:lpstr>
      <vt:lpstr>DDREF mathematically</vt:lpstr>
      <vt:lpstr>DDREF estimates</vt:lpstr>
      <vt:lpstr>Biological Effects of Ionizing Radiation (BEIR VII) </vt:lpstr>
      <vt:lpstr>Janus Tissue Archive</vt:lpstr>
      <vt:lpstr>European Radiobiological Archives (ERA)</vt:lpstr>
      <vt:lpstr>BEIR VII underestimates DDREF</vt:lpstr>
      <vt:lpstr>Linear-linear models fit the data better than linear-quadratic models</vt:lpstr>
      <vt:lpstr>Thesis research project</vt:lpstr>
      <vt:lpstr>Thesis research project</vt:lpstr>
      <vt:lpstr>Reproducing important figures from BEIR VII as a benchmark</vt:lpstr>
      <vt:lpstr>BEIR VII cancer associated DDREF</vt:lpstr>
      <vt:lpstr>Work flow</vt:lpstr>
      <vt:lpstr>Work flow</vt:lpstr>
      <vt:lpstr>Inclusion criteria</vt:lpstr>
      <vt:lpstr>Work flow</vt:lpstr>
      <vt:lpstr>Work flow</vt:lpstr>
      <vt:lpstr>Work flow</vt:lpstr>
      <vt:lpstr>Work flow</vt:lpstr>
      <vt:lpstr>Work flow</vt:lpstr>
      <vt:lpstr>Thesis research project</vt:lpstr>
      <vt:lpstr>Harderian gland tumors</vt:lpstr>
      <vt:lpstr>Harderian gland tumors</vt:lpstr>
      <vt:lpstr>Harderian gland concerns</vt:lpstr>
      <vt:lpstr>Work flow</vt:lpstr>
      <vt:lpstr>Work flow</vt:lpstr>
      <vt:lpstr>Work flow</vt:lpstr>
      <vt:lpstr>Work flow</vt:lpstr>
      <vt:lpstr>Timeline for goals</vt:lpstr>
      <vt:lpstr>Milestones</vt:lpstr>
      <vt:lpstr>Development</vt:lpstr>
      <vt:lpstr>Conclusion</vt:lpstr>
      <vt:lpstr>Questions?</vt:lpstr>
      <vt:lpstr>Slide 44</vt:lpstr>
      <vt:lpstr>Summary</vt:lpstr>
      <vt:lpstr>Slide 46</vt:lpstr>
      <vt:lpstr>Slide 47</vt:lpstr>
      <vt:lpstr>Major findings to date</vt:lpstr>
      <vt:lpstr>Types of ionizing radiation</vt:lpstr>
      <vt:lpstr>Radiation induced chromosomal aberrations</vt:lpstr>
      <vt:lpstr>Slide 51</vt:lpstr>
    </vt:vector>
  </TitlesOfParts>
  <Company>Northwestern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Calculating cancer associated dose and dose rate effectiveness factor to </dc:title>
  <dc:creator>Gayle Woloschak</dc:creator>
  <cp:lastModifiedBy>Gayle Woloschak</cp:lastModifiedBy>
  <cp:revision>34</cp:revision>
  <dcterms:created xsi:type="dcterms:W3CDTF">2016-12-06T23:00:54Z</dcterms:created>
  <dcterms:modified xsi:type="dcterms:W3CDTF">2016-12-15T19:40:49Z</dcterms:modified>
</cp:coreProperties>
</file>